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4" r:id="rId4"/>
  </p:sldMasterIdLst>
  <p:notesMasterIdLst>
    <p:notesMasterId r:id="rId27"/>
  </p:notesMasterIdLst>
  <p:handoutMasterIdLst>
    <p:handoutMasterId r:id="rId28"/>
  </p:handoutMasterIdLst>
  <p:sldIdLst>
    <p:sldId id="3770" r:id="rId5"/>
    <p:sldId id="3772" r:id="rId6"/>
    <p:sldId id="330" r:id="rId7"/>
    <p:sldId id="334" r:id="rId8"/>
    <p:sldId id="331" r:id="rId9"/>
    <p:sldId id="3758" r:id="rId10"/>
    <p:sldId id="3761" r:id="rId11"/>
    <p:sldId id="3719" r:id="rId12"/>
    <p:sldId id="3742" r:id="rId13"/>
    <p:sldId id="3720" r:id="rId14"/>
    <p:sldId id="3773" r:id="rId15"/>
    <p:sldId id="335" r:id="rId16"/>
    <p:sldId id="3762" r:id="rId17"/>
    <p:sldId id="3763" r:id="rId18"/>
    <p:sldId id="3776" r:id="rId19"/>
    <p:sldId id="3777" r:id="rId20"/>
    <p:sldId id="3779" r:id="rId21"/>
    <p:sldId id="336" r:id="rId22"/>
    <p:sldId id="3774" r:id="rId23"/>
    <p:sldId id="3780" r:id="rId24"/>
    <p:sldId id="3626" r:id="rId25"/>
    <p:sldId id="326" r:id="rId26"/>
  </p:sldIdLst>
  <p:sldSz cx="12436475" cy="6994525"/>
  <p:notesSz cx="6858000" cy="9144000"/>
  <p:defaultTextStyle>
    <a:defPPr>
      <a:defRPr lang="en-US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CC52222-EEFB-42B6-90E5-8E2490915D26}">
          <p14:sldIdLst>
            <p14:sldId id="3770"/>
            <p14:sldId id="3772"/>
            <p14:sldId id="330"/>
            <p14:sldId id="334"/>
            <p14:sldId id="331"/>
            <p14:sldId id="3758"/>
            <p14:sldId id="3761"/>
            <p14:sldId id="3719"/>
            <p14:sldId id="3742"/>
            <p14:sldId id="3720"/>
            <p14:sldId id="3773"/>
            <p14:sldId id="335"/>
            <p14:sldId id="3762"/>
            <p14:sldId id="3763"/>
            <p14:sldId id="3776"/>
            <p14:sldId id="3777"/>
            <p14:sldId id="3779"/>
            <p14:sldId id="336"/>
            <p14:sldId id="3774"/>
            <p14:sldId id="3780"/>
            <p14:sldId id="3626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yne Meyer" initials="WM" lastIdx="4" clrIdx="0">
    <p:extLst/>
  </p:cmAuthor>
  <p:cmAuthor id="2" name="Nicolette Sharp (Prime 8)" initials="NS(8" lastIdx="4" clrIdx="1">
    <p:extLst/>
  </p:cmAuthor>
  <p:cmAuthor id="3" name="Sam Guckenheimer" initials="SG" lastIdx="2" clrIdx="2">
    <p:extLst>
      <p:ext uri="{19B8F6BF-5375-455C-9EA6-DF929625EA0E}">
        <p15:presenceInfo xmlns:p15="http://schemas.microsoft.com/office/powerpoint/2012/main" userId="S::samgu@microsoft.com::15ff1f82-b3d1-450b-8bfc-848e5572c8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373"/>
    <a:srgbClr val="008272"/>
    <a:srgbClr val="EAEAEA"/>
    <a:srgbClr val="0078D7"/>
    <a:srgbClr val="2560E0"/>
    <a:srgbClr val="CB2E6D"/>
    <a:srgbClr val="854CC7"/>
    <a:srgbClr val="D83B01"/>
    <a:srgbClr val="00B294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818" autoAdjust="0"/>
  </p:normalViewPr>
  <p:slideViewPr>
    <p:cSldViewPr snapToGrid="0">
      <p:cViewPr varScale="1">
        <p:scale>
          <a:sx n="84" d="100"/>
          <a:sy n="84" d="100"/>
        </p:scale>
        <p:origin x="1566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032" y="10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7F3287-5E11-4B2E-ABE7-EE5220C3C59C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F91A9AC4-EA5E-4370-A88A-41743C26060A}">
      <dgm:prSet phldrT="[Text]"/>
      <dgm:spPr/>
      <dgm:t>
        <a:bodyPr/>
        <a:lstStyle/>
        <a:p>
          <a:r>
            <a:rPr lang="en-US" dirty="0"/>
            <a:t>People</a:t>
          </a:r>
        </a:p>
      </dgm:t>
    </dgm:pt>
    <dgm:pt modelId="{F4824574-3E43-4636-8D1E-335615DD806E}" type="parTrans" cxnId="{13105A08-9E91-4F9E-97E1-827C55F32AE5}">
      <dgm:prSet/>
      <dgm:spPr/>
      <dgm:t>
        <a:bodyPr/>
        <a:lstStyle/>
        <a:p>
          <a:endParaRPr lang="en-US"/>
        </a:p>
      </dgm:t>
    </dgm:pt>
    <dgm:pt modelId="{E91DC144-0E50-4F02-A0B5-BDAFA3670BF3}" type="sibTrans" cxnId="{13105A08-9E91-4F9E-97E1-827C55F32AE5}">
      <dgm:prSet/>
      <dgm:spPr/>
      <dgm:t>
        <a:bodyPr/>
        <a:lstStyle/>
        <a:p>
          <a:endParaRPr lang="en-US"/>
        </a:p>
      </dgm:t>
    </dgm:pt>
    <dgm:pt modelId="{B115F27E-576F-4377-9795-7F694F112452}">
      <dgm:prSet phldrT="[Text]"/>
      <dgm:spPr/>
      <dgm:t>
        <a:bodyPr/>
        <a:lstStyle/>
        <a:p>
          <a:r>
            <a:rPr lang="en-US" dirty="0"/>
            <a:t>Products</a:t>
          </a:r>
        </a:p>
      </dgm:t>
    </dgm:pt>
    <dgm:pt modelId="{927A6292-A67A-4703-811B-DCD2D02ED3F7}" type="parTrans" cxnId="{C81F4399-9F23-4560-A984-F96F404F250B}">
      <dgm:prSet/>
      <dgm:spPr/>
      <dgm:t>
        <a:bodyPr/>
        <a:lstStyle/>
        <a:p>
          <a:endParaRPr lang="en-US"/>
        </a:p>
      </dgm:t>
    </dgm:pt>
    <dgm:pt modelId="{E0870D3E-C8AF-47FC-BE2D-4046C29EF3AB}" type="sibTrans" cxnId="{C81F4399-9F23-4560-A984-F96F404F250B}">
      <dgm:prSet/>
      <dgm:spPr/>
      <dgm:t>
        <a:bodyPr/>
        <a:lstStyle/>
        <a:p>
          <a:endParaRPr lang="en-US"/>
        </a:p>
      </dgm:t>
    </dgm:pt>
    <dgm:pt modelId="{67090BCD-9CF3-488D-A6CD-5A1017173D62}">
      <dgm:prSet phldrT="[Text]"/>
      <dgm:spPr/>
      <dgm:t>
        <a:bodyPr/>
        <a:lstStyle/>
        <a:p>
          <a:r>
            <a:rPr lang="en-US" dirty="0"/>
            <a:t>Process</a:t>
          </a:r>
        </a:p>
      </dgm:t>
    </dgm:pt>
    <dgm:pt modelId="{25C05082-0D9F-43E9-9568-90D855FCC7F7}" type="parTrans" cxnId="{E62423E0-46D1-40F6-932A-C84B30E297CE}">
      <dgm:prSet/>
      <dgm:spPr/>
      <dgm:t>
        <a:bodyPr/>
        <a:lstStyle/>
        <a:p>
          <a:endParaRPr lang="en-US"/>
        </a:p>
      </dgm:t>
    </dgm:pt>
    <dgm:pt modelId="{009E2134-0F99-4069-9833-2638B1593A98}" type="sibTrans" cxnId="{E62423E0-46D1-40F6-932A-C84B30E297CE}">
      <dgm:prSet/>
      <dgm:spPr/>
      <dgm:t>
        <a:bodyPr/>
        <a:lstStyle/>
        <a:p>
          <a:endParaRPr lang="en-US"/>
        </a:p>
      </dgm:t>
    </dgm:pt>
    <dgm:pt modelId="{3CFEF72D-C5E4-43A5-9312-A25AF2B3BCA9}" type="pres">
      <dgm:prSet presAssocID="{687F3287-5E11-4B2E-ABE7-EE5220C3C59C}" presName="compositeShape" presStyleCnt="0">
        <dgm:presLayoutVars>
          <dgm:chMax val="7"/>
          <dgm:dir/>
          <dgm:resizeHandles val="exact"/>
        </dgm:presLayoutVars>
      </dgm:prSet>
      <dgm:spPr/>
    </dgm:pt>
    <dgm:pt modelId="{22778BB9-31F3-4C6D-85DA-EBC75FBFB907}" type="pres">
      <dgm:prSet presAssocID="{F91A9AC4-EA5E-4370-A88A-41743C26060A}" presName="circ1" presStyleLbl="vennNode1" presStyleIdx="0" presStyleCnt="3"/>
      <dgm:spPr/>
    </dgm:pt>
    <dgm:pt modelId="{296F9197-9F05-4268-8886-CBBF92BFAE63}" type="pres">
      <dgm:prSet presAssocID="{F91A9AC4-EA5E-4370-A88A-41743C26060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D2FDD1-DB75-4A25-BB4A-CB1BCC623986}" type="pres">
      <dgm:prSet presAssocID="{B115F27E-576F-4377-9795-7F694F112452}" presName="circ2" presStyleLbl="vennNode1" presStyleIdx="1" presStyleCnt="3"/>
      <dgm:spPr/>
    </dgm:pt>
    <dgm:pt modelId="{A7D35537-7A23-4E80-8B01-471139CB8ED6}" type="pres">
      <dgm:prSet presAssocID="{B115F27E-576F-4377-9795-7F694F11245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419FDDD-3061-4E58-A7FA-1655EF6085DB}" type="pres">
      <dgm:prSet presAssocID="{67090BCD-9CF3-488D-A6CD-5A1017173D62}" presName="circ3" presStyleLbl="vennNode1" presStyleIdx="2" presStyleCnt="3"/>
      <dgm:spPr/>
    </dgm:pt>
    <dgm:pt modelId="{56B6F35C-0870-432F-8E8A-B801E30BD880}" type="pres">
      <dgm:prSet presAssocID="{67090BCD-9CF3-488D-A6CD-5A1017173D6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3105A08-9E91-4F9E-97E1-827C55F32AE5}" srcId="{687F3287-5E11-4B2E-ABE7-EE5220C3C59C}" destId="{F91A9AC4-EA5E-4370-A88A-41743C26060A}" srcOrd="0" destOrd="0" parTransId="{F4824574-3E43-4636-8D1E-335615DD806E}" sibTransId="{E91DC144-0E50-4F02-A0B5-BDAFA3670BF3}"/>
    <dgm:cxn modelId="{2AD99640-C34C-486D-9BBF-FECD826BB064}" type="presOf" srcId="{67090BCD-9CF3-488D-A6CD-5A1017173D62}" destId="{3419FDDD-3061-4E58-A7FA-1655EF6085DB}" srcOrd="0" destOrd="0" presId="urn:microsoft.com/office/officeart/2005/8/layout/venn1"/>
    <dgm:cxn modelId="{4F6EF068-9D6C-40EF-9C7D-FE7EDBB7653B}" type="presOf" srcId="{B115F27E-576F-4377-9795-7F694F112452}" destId="{A7D35537-7A23-4E80-8B01-471139CB8ED6}" srcOrd="1" destOrd="0" presId="urn:microsoft.com/office/officeart/2005/8/layout/venn1"/>
    <dgm:cxn modelId="{AB4FDF70-3E06-4396-880D-939A9DD5776D}" type="presOf" srcId="{B115F27E-576F-4377-9795-7F694F112452}" destId="{8FD2FDD1-DB75-4A25-BB4A-CB1BCC623986}" srcOrd="0" destOrd="0" presId="urn:microsoft.com/office/officeart/2005/8/layout/venn1"/>
    <dgm:cxn modelId="{C81F4399-9F23-4560-A984-F96F404F250B}" srcId="{687F3287-5E11-4B2E-ABE7-EE5220C3C59C}" destId="{B115F27E-576F-4377-9795-7F694F112452}" srcOrd="1" destOrd="0" parTransId="{927A6292-A67A-4703-811B-DCD2D02ED3F7}" sibTransId="{E0870D3E-C8AF-47FC-BE2D-4046C29EF3AB}"/>
    <dgm:cxn modelId="{05499E9F-41B0-4639-AF6F-E09ADF5AEEBE}" type="presOf" srcId="{F91A9AC4-EA5E-4370-A88A-41743C26060A}" destId="{22778BB9-31F3-4C6D-85DA-EBC75FBFB907}" srcOrd="0" destOrd="0" presId="urn:microsoft.com/office/officeart/2005/8/layout/venn1"/>
    <dgm:cxn modelId="{D460AEA4-8A71-4B29-9103-7BECBB4AC5F3}" type="presOf" srcId="{687F3287-5E11-4B2E-ABE7-EE5220C3C59C}" destId="{3CFEF72D-C5E4-43A5-9312-A25AF2B3BCA9}" srcOrd="0" destOrd="0" presId="urn:microsoft.com/office/officeart/2005/8/layout/venn1"/>
    <dgm:cxn modelId="{E62423E0-46D1-40F6-932A-C84B30E297CE}" srcId="{687F3287-5E11-4B2E-ABE7-EE5220C3C59C}" destId="{67090BCD-9CF3-488D-A6CD-5A1017173D62}" srcOrd="2" destOrd="0" parTransId="{25C05082-0D9F-43E9-9568-90D855FCC7F7}" sibTransId="{009E2134-0F99-4069-9833-2638B1593A98}"/>
    <dgm:cxn modelId="{54C7C4E8-A099-4487-A38E-9DD4034E70FC}" type="presOf" srcId="{F91A9AC4-EA5E-4370-A88A-41743C26060A}" destId="{296F9197-9F05-4268-8886-CBBF92BFAE63}" srcOrd="1" destOrd="0" presId="urn:microsoft.com/office/officeart/2005/8/layout/venn1"/>
    <dgm:cxn modelId="{3CD5CEF8-45C4-43BF-B3AD-A740D73AD30D}" type="presOf" srcId="{67090BCD-9CF3-488D-A6CD-5A1017173D62}" destId="{56B6F35C-0870-432F-8E8A-B801E30BD880}" srcOrd="1" destOrd="0" presId="urn:microsoft.com/office/officeart/2005/8/layout/venn1"/>
    <dgm:cxn modelId="{B5C4C342-6F96-497C-8F21-0C06C97C5624}" type="presParOf" srcId="{3CFEF72D-C5E4-43A5-9312-A25AF2B3BCA9}" destId="{22778BB9-31F3-4C6D-85DA-EBC75FBFB907}" srcOrd="0" destOrd="0" presId="urn:microsoft.com/office/officeart/2005/8/layout/venn1"/>
    <dgm:cxn modelId="{0AB5E97E-49C0-4FFF-BDAD-BBCF30F8CF1C}" type="presParOf" srcId="{3CFEF72D-C5E4-43A5-9312-A25AF2B3BCA9}" destId="{296F9197-9F05-4268-8886-CBBF92BFAE63}" srcOrd="1" destOrd="0" presId="urn:microsoft.com/office/officeart/2005/8/layout/venn1"/>
    <dgm:cxn modelId="{CE71C736-0894-4186-A614-C80385AD6D88}" type="presParOf" srcId="{3CFEF72D-C5E4-43A5-9312-A25AF2B3BCA9}" destId="{8FD2FDD1-DB75-4A25-BB4A-CB1BCC623986}" srcOrd="2" destOrd="0" presId="urn:microsoft.com/office/officeart/2005/8/layout/venn1"/>
    <dgm:cxn modelId="{62718C46-E004-4AEB-80F1-77B5AA3C6B2E}" type="presParOf" srcId="{3CFEF72D-C5E4-43A5-9312-A25AF2B3BCA9}" destId="{A7D35537-7A23-4E80-8B01-471139CB8ED6}" srcOrd="3" destOrd="0" presId="urn:microsoft.com/office/officeart/2005/8/layout/venn1"/>
    <dgm:cxn modelId="{0F9B26A6-DD1A-40D9-82B6-BB119F84B1D2}" type="presParOf" srcId="{3CFEF72D-C5E4-43A5-9312-A25AF2B3BCA9}" destId="{3419FDDD-3061-4E58-A7FA-1655EF6085DB}" srcOrd="4" destOrd="0" presId="urn:microsoft.com/office/officeart/2005/8/layout/venn1"/>
    <dgm:cxn modelId="{E37DE33C-ABCE-43C3-974E-6A157D4BF581}" type="presParOf" srcId="{3CFEF72D-C5E4-43A5-9312-A25AF2B3BCA9}" destId="{56B6F35C-0870-432F-8E8A-B801E30BD88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7F3287-5E11-4B2E-ABE7-EE5220C3C59C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3CFEF72D-C5E4-43A5-9312-A25AF2B3BCA9}" type="pres">
      <dgm:prSet presAssocID="{687F3287-5E11-4B2E-ABE7-EE5220C3C59C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D460AEA4-8A71-4B29-9103-7BECBB4AC5F3}" type="presOf" srcId="{687F3287-5E11-4B2E-ABE7-EE5220C3C59C}" destId="{3CFEF72D-C5E4-43A5-9312-A25AF2B3BCA9}" srcOrd="0" destOrd="0" presId="urn:microsoft.com/office/officeart/2005/8/layout/ven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78BB9-31F3-4C6D-85DA-EBC75FBFB907}">
      <dsp:nvSpPr>
        <dsp:cNvPr id="0" name=""/>
        <dsp:cNvSpPr/>
      </dsp:nvSpPr>
      <dsp:spPr>
        <a:xfrm>
          <a:off x="1310987" y="55474"/>
          <a:ext cx="2662777" cy="266277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People</a:t>
          </a:r>
        </a:p>
      </dsp:txBody>
      <dsp:txXfrm>
        <a:off x="1666024" y="521460"/>
        <a:ext cx="1952703" cy="1198249"/>
      </dsp:txXfrm>
    </dsp:sp>
    <dsp:sp modelId="{8FD2FDD1-DB75-4A25-BB4A-CB1BCC623986}">
      <dsp:nvSpPr>
        <dsp:cNvPr id="0" name=""/>
        <dsp:cNvSpPr/>
      </dsp:nvSpPr>
      <dsp:spPr>
        <a:xfrm>
          <a:off x="2271806" y="1719710"/>
          <a:ext cx="2662777" cy="266277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Products</a:t>
          </a:r>
        </a:p>
      </dsp:txBody>
      <dsp:txXfrm>
        <a:off x="3086172" y="2407594"/>
        <a:ext cx="1597666" cy="1464527"/>
      </dsp:txXfrm>
    </dsp:sp>
    <dsp:sp modelId="{3419FDDD-3061-4E58-A7FA-1655EF6085DB}">
      <dsp:nvSpPr>
        <dsp:cNvPr id="0" name=""/>
        <dsp:cNvSpPr/>
      </dsp:nvSpPr>
      <dsp:spPr>
        <a:xfrm>
          <a:off x="350168" y="1719710"/>
          <a:ext cx="2662777" cy="266277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Process</a:t>
          </a:r>
        </a:p>
      </dsp:txBody>
      <dsp:txXfrm>
        <a:off x="600913" y="2407594"/>
        <a:ext cx="1597666" cy="14645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4DFFC-B4E7-AD45-ACE5-CDFAB404B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C4A65-5704-E546-A247-3E2210C03F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50920-92A4-224B-9AE0-2C8C93DBE13A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685E3-1FEC-754E-BA37-188D6CA3EA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ADD2A-87F8-4D4B-B9A4-FF48626831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27475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F1726-3F9B-AA43-AF69-3C84FCFF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6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68BF023B-10D3-4BAF-A407-4B4ABDDCF7DA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50" cy="3111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vert="horz" lIns="92309" tIns="46154" rIns="92309" bIns="4615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3D7B9D4F-5F19-438C-92E8-037C6AE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91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Visual designer or “pipeline as YAML”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450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YAML is a 1</a:t>
            </a:r>
            <a:r>
              <a:rPr lang="en-US" baseline="30000" dirty="0"/>
              <a:t>st</a:t>
            </a:r>
            <a:r>
              <a:rPr lang="en-US" dirty="0"/>
              <a:t>-class citizen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6516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https://docs.microsoft.com/azure/devops/pipelines/agents/hosted?view=vsts&amp;tabs=yaml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https://github.com/Microsoft/azure-pipelines-image-generation/blob/master/images/win/Vs2017-Server2016-Readme.md</a:t>
            </a:r>
          </a:p>
          <a:p>
            <a:pPr marL="0" indent="0">
              <a:buFontTx/>
              <a:buNone/>
            </a:pPr>
            <a:r>
              <a:rPr lang="en-US" dirty="0"/>
              <a:t>	- Latest .NET Core components installed:</a:t>
            </a:r>
          </a:p>
          <a:p>
            <a:pPr marL="0" indent="0">
              <a:buFontTx/>
              <a:buNone/>
            </a:pPr>
            <a:r>
              <a:rPr lang="en-US" dirty="0"/>
              <a:t>		- 2.1.2 runtime</a:t>
            </a:r>
          </a:p>
          <a:p>
            <a:pPr marL="0" indent="0">
              <a:buFontTx/>
              <a:buNone/>
            </a:pPr>
            <a:r>
              <a:rPr lang="en-US" dirty="0"/>
              <a:t>		- 2.1.400 SDK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4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6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case:</a:t>
            </a:r>
          </a:p>
          <a:p>
            <a:pPr marL="285750" indent="-285750">
              <a:buFontTx/>
              <a:buChar char="-"/>
            </a:pPr>
            <a:r>
              <a:rPr lang="en-US" dirty="0"/>
              <a:t>ASP.NET Core targeting .NET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13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case:</a:t>
            </a:r>
          </a:p>
          <a:p>
            <a:pPr marL="285750" indent="-285750">
              <a:buFontTx/>
              <a:buChar char="-"/>
            </a:pPr>
            <a:r>
              <a:rPr lang="en-US" dirty="0"/>
              <a:t>ASP.NET Core targeting .NET Core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79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6427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- 2 identical prod </a:t>
            </a:r>
            <a:r>
              <a:rPr lang="en-US" dirty="0" err="1"/>
              <a:t>envs</a:t>
            </a:r>
            <a:r>
              <a:rPr lang="en-US" dirty="0"/>
              <a:t>.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At any time, only 1 of the </a:t>
            </a:r>
            <a:r>
              <a:rPr lang="en-US" dirty="0" err="1"/>
              <a:t>envs</a:t>
            </a:r>
            <a:r>
              <a:rPr lang="en-US" dirty="0"/>
              <a:t>. is live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Blue = live; Green = idle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Easily roll back, if something goes</a:t>
            </a:r>
          </a:p>
          <a:p>
            <a:r>
              <a:rPr lang="en-US" dirty="0"/>
              <a:t>- Use deployment slots (S1 tier and above)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75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22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797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US"/>
              <a:t>People </a:t>
            </a:r>
            <a:r>
              <a:rPr lang="en-US" dirty="0"/>
              <a:t>following a process enabled by products to deliver value to end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698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Build systems:</a:t>
            </a:r>
          </a:p>
          <a:p>
            <a:pPr marL="285750" indent="-285750">
              <a:buFontTx/>
              <a:buChar char="-"/>
            </a:pPr>
            <a:r>
              <a:rPr lang="en-US" dirty="0"/>
              <a:t>Jenkins</a:t>
            </a:r>
          </a:p>
          <a:p>
            <a:pPr marL="285750" indent="-285750">
              <a:buFontTx/>
              <a:buChar char="-"/>
            </a:pPr>
            <a:r>
              <a:rPr lang="en-US" dirty="0"/>
              <a:t>TeamCity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Bamboo</a:t>
            </a:r>
          </a:p>
          <a:p>
            <a:pPr marL="285750" indent="-285750">
              <a:buFontTx/>
              <a:buChar char="-"/>
            </a:pPr>
            <a:r>
              <a:rPr lang="en-US" dirty="0"/>
              <a:t>TFS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Build tasks:</a:t>
            </a:r>
          </a:p>
          <a:p>
            <a:pPr marL="285750" indent="-285750">
              <a:buFontTx/>
              <a:buChar char="-"/>
            </a:pPr>
            <a:r>
              <a:rPr lang="en-US" dirty="0"/>
              <a:t>Package restore</a:t>
            </a:r>
          </a:p>
          <a:p>
            <a:pPr marL="285750" indent="-285750">
              <a:buFontTx/>
              <a:buChar char="-"/>
            </a:pPr>
            <a:r>
              <a:rPr lang="en-US" dirty="0"/>
              <a:t>Versioning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Linting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Packaging artifacts for 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793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“A low bus factor of 1 represents a single point of failure within the team.”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67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GB" dirty="0"/>
              <a:t>Launched on 9/10</a:t>
            </a:r>
          </a:p>
          <a:p>
            <a:pPr marL="285750" indent="-285750">
              <a:buFontTx/>
              <a:buChar char="-"/>
            </a:pPr>
            <a:r>
              <a:rPr lang="en-GB" dirty="0"/>
              <a:t>VSTS split into 5 independent services</a:t>
            </a:r>
          </a:p>
          <a:p>
            <a:pPr marL="285750" indent="-285750">
              <a:buFontTx/>
              <a:buChar char="-"/>
            </a:pPr>
            <a:r>
              <a:rPr lang="en-GB" dirty="0"/>
              <a:t>Azure Pipelines being used by:</a:t>
            </a:r>
          </a:p>
          <a:p>
            <a:pPr marL="752094" lvl="1" indent="-285750">
              <a:buFontTx/>
              <a:buChar char="-"/>
            </a:pPr>
            <a:r>
              <a:rPr lang="en-GB" dirty="0"/>
              <a:t>Atom</a:t>
            </a:r>
          </a:p>
          <a:p>
            <a:pPr marL="752094" lvl="1" indent="-285750">
              <a:buFontTx/>
              <a:buChar char="-"/>
            </a:pPr>
            <a:r>
              <a:rPr lang="en-GB" dirty="0"/>
              <a:t>TypeScript</a:t>
            </a:r>
          </a:p>
          <a:p>
            <a:pPr marL="752094" lvl="1" indent="-285750">
              <a:buFontTx/>
              <a:buChar char="-"/>
            </a:pPr>
            <a:r>
              <a:rPr lang="en-GB"/>
              <a:t>VS Code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68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Azure Pipelines is the perfect launchpad for your code – automating your builds and deployments so you spend less time with the nuts and bolts and more time being creative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13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69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&amp; release tasks in marketplace to support your needs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03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Install GitHub App in repo</a:t>
            </a:r>
          </a:p>
          <a:p>
            <a:pPr marL="285750" indent="-285750">
              <a:buFontTx/>
              <a:buChar char="-"/>
            </a:pPr>
            <a:r>
              <a:rPr lang="en-US" dirty="0"/>
              <a:t>Build activity visible on Checks tab of PR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16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3" y="2590884"/>
            <a:ext cx="7054558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3" y="4429278"/>
            <a:ext cx="705455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B56DE-35B4-4011-AD7D-3475F2DB86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50" y="2590884"/>
            <a:ext cx="5458946" cy="42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9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6845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6845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6844"/>
            <a:ext cx="3703320" cy="266380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772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163014818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7138"/>
          </a:xfrm>
        </p:spPr>
        <p:txBody>
          <a:bodyPr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713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142932401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334125" y="0"/>
            <a:ext cx="6102349" cy="6994525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5667375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1152406"/>
            <a:ext cx="5667374" cy="2624741"/>
          </a:xfrm>
        </p:spPr>
        <p:txBody>
          <a:bodyPr wrap="square"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0" i="0">
                <a:solidFill>
                  <a:srgbClr val="000000"/>
                </a:solidFill>
                <a:latin typeface="+mn-lt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</p:spTree>
    <p:extLst>
      <p:ext uri="{BB962C8B-B14F-4D97-AF65-F5344CB8AC3E}">
        <p14:creationId xmlns:p14="http://schemas.microsoft.com/office/powerpoint/2010/main" val="16960252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7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896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</p:spTree>
    <p:extLst>
      <p:ext uri="{BB962C8B-B14F-4D97-AF65-F5344CB8AC3E}">
        <p14:creationId xmlns:p14="http://schemas.microsoft.com/office/powerpoint/2010/main" val="156032305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8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3684220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835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1729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106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88483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186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45379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6102350" y="1203325"/>
            <a:ext cx="5895975" cy="3831241"/>
          </a:xfrm>
        </p:spPr>
        <p:txBody>
          <a:bodyPr anchor="ctr">
            <a:noAutofit/>
          </a:bodyPr>
          <a:lstStyle>
            <a:lvl1pPr algn="ctr">
              <a:defRPr sz="1800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67645"/>
            <a:ext cx="5241206" cy="2624741"/>
          </a:xfrm>
        </p:spPr>
        <p:txBody>
          <a:bodyPr wrap="square"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0" i="0">
                <a:solidFill>
                  <a:srgbClr val="000000"/>
                </a:solidFill>
                <a:latin typeface="+mn-lt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174458684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spc="-15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58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79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98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tx1"/>
                  </a:solidFill>
                </a:rPr>
                <a:t>© Microsoft Corporation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08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6475" cy="6995024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4889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4287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74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735482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795403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804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20723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20723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8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6" y="257117"/>
            <a:ext cx="2009666" cy="7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1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Azure Dev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26A775-9A41-46BA-A0F5-6200093FC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657790"/>
            <a:ext cx="4975275" cy="4270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6" y="2170631"/>
            <a:ext cx="7627938" cy="3657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988" y="2590884"/>
            <a:ext cx="7169406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988" y="4429278"/>
            <a:ext cx="623032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71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08238" y="1212963"/>
            <a:ext cx="3694112" cy="463437"/>
          </a:xfrm>
        </p:spPr>
        <p:txBody>
          <a:bodyPr lIns="0" tIns="0" rIns="0" bIns="0"/>
          <a:lstStyle>
            <a:lvl1pPr>
              <a:defRPr sz="1800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08238" y="1679250"/>
            <a:ext cx="3694112" cy="3354708"/>
          </a:xfrm>
        </p:spPr>
        <p:txBody>
          <a:bodyPr wrap="square" lIns="0" tIns="0" rIns="0" bIns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spc="0" baseline="0">
                <a:solidFill>
                  <a:schemeClr val="tx2"/>
                </a:solidFill>
                <a:latin typeface="+mn-lt"/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635204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</p:spTree>
    <p:extLst>
      <p:ext uri="{BB962C8B-B14F-4D97-AF65-F5344CB8AC3E}">
        <p14:creationId xmlns:p14="http://schemas.microsoft.com/office/powerpoint/2010/main" val="19237159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143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lvl2pPr>
            <a:lvl3pPr marL="7429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153875056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664490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7079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9342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9342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9343"/>
            <a:ext cx="3703320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798556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226488" y="3280851"/>
            <a:ext cx="6994525" cy="43282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975" y="228573"/>
            <a:ext cx="11563350" cy="758825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6088" y="1132205"/>
            <a:ext cx="11563350" cy="2072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951596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5" r:id="rId2"/>
    <p:sldLayoutId id="2147483896" r:id="rId3"/>
    <p:sldLayoutId id="2147483884" r:id="rId4"/>
    <p:sldLayoutId id="2147483868" r:id="rId5"/>
    <p:sldLayoutId id="2147483869" r:id="rId6"/>
    <p:sldLayoutId id="2147483885" r:id="rId7"/>
    <p:sldLayoutId id="2147483871" r:id="rId8"/>
    <p:sldLayoutId id="2147483886" r:id="rId9"/>
    <p:sldLayoutId id="2147483887" r:id="rId10"/>
    <p:sldLayoutId id="2147483888" r:id="rId11"/>
    <p:sldLayoutId id="2147483889" r:id="rId12"/>
    <p:sldLayoutId id="2147483893" r:id="rId13"/>
    <p:sldLayoutId id="2147483873" r:id="rId14"/>
    <p:sldLayoutId id="2147483890" r:id="rId15"/>
    <p:sldLayoutId id="2147483891" r:id="rId16"/>
    <p:sldLayoutId id="2147483894" r:id="rId17"/>
    <p:sldLayoutId id="2147483878" r:id="rId18"/>
    <p:sldLayoutId id="2147483892" r:id="rId19"/>
    <p:sldLayoutId id="2147483879" r:id="rId20"/>
    <p:sldLayoutId id="2147483880" r:id="rId21"/>
    <p:sldLayoutId id="2147483881" r:id="rId22"/>
    <p:sldLayoutId id="2147483883" r:id="rId23"/>
    <p:sldLayoutId id="2147483882" r:id="rId24"/>
    <p:sldLayoutId id="2147483897" r:id="rId25"/>
    <p:sldLayoutId id="2147483903" r:id="rId26"/>
    <p:sldLayoutId id="2147483904" r:id="rId27"/>
    <p:sldLayoutId id="2147483905" r:id="rId28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86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572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7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6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7.png"/><Relationship Id="rId21" Type="http://schemas.openxmlformats.org/officeDocument/2006/relationships/image" Target="../media/image50.png"/><Relationship Id="rId7" Type="http://schemas.openxmlformats.org/officeDocument/2006/relationships/image" Target="../media/image39.png"/><Relationship Id="rId12" Type="http://schemas.openxmlformats.org/officeDocument/2006/relationships/image" Target="../media/image23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8.png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44.png"/><Relationship Id="rId10" Type="http://schemas.openxmlformats.org/officeDocument/2006/relationships/image" Target="../media/image20.png"/><Relationship Id="rId19" Type="http://schemas.openxmlformats.org/officeDocument/2006/relationships/image" Target="../media/image48.png"/><Relationship Id="rId4" Type="http://schemas.openxmlformats.org/officeDocument/2006/relationships/image" Target="../media/image21.png"/><Relationship Id="rId9" Type="http://schemas.openxmlformats.org/officeDocument/2006/relationships/image" Target="../media/image41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23F78-5F4E-4236-A124-F949734A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in the Cloud</a:t>
            </a:r>
            <a:br>
              <a:rPr lang="en-US" dirty="0"/>
            </a:br>
            <a:r>
              <a:rPr lang="en-US" dirty="0"/>
              <a:t>for the .NET Developer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13DEB-BA8A-4937-84EE-6597E058DA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b="1" dirty="0"/>
              <a:t>Scott Addie</a:t>
            </a:r>
          </a:p>
          <a:p>
            <a:r>
              <a:rPr lang="en-GB" dirty="0"/>
              <a:t>Senior Content Developer</a:t>
            </a:r>
          </a:p>
          <a:p>
            <a:r>
              <a:rPr lang="en-GB" dirty="0"/>
              <a:t>@</a:t>
            </a:r>
            <a:r>
              <a:rPr lang="en-GB" dirty="0" err="1"/>
              <a:t>Scott_Addie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61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3C075C-3E77-4398-AB9D-8C564816FC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pic>
        <p:nvPicPr>
          <p:cNvPr id="2" name="Picture 1" descr="Screenshot of Azure Pipelines in the GitHub Marketplace">
            <a:extLst>
              <a:ext uri="{FF2B5EF4-FFF2-40B4-BE49-F238E27FC236}">
                <a16:creationId xmlns:a16="http://schemas.microsoft.com/office/drawing/2014/main" id="{379F16DC-6394-4B66-A292-2B5183D04A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99"/>
          <a:stretch/>
        </p:blipFill>
        <p:spPr>
          <a:xfrm>
            <a:off x="6250978" y="1497999"/>
            <a:ext cx="6185498" cy="450404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247A081-23AC-450F-8EA4-A306A642A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3" y="3110706"/>
            <a:ext cx="5667375" cy="773112"/>
          </a:xfrm>
        </p:spPr>
        <p:txBody>
          <a:bodyPr/>
          <a:lstStyle/>
          <a:p>
            <a:r>
              <a:rPr lang="en-GB"/>
              <a:t>Integrated with GitHub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E5AFD-3DB8-473E-A547-170B1FB1BE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3" y="3908305"/>
            <a:ext cx="5115222" cy="231075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Azure Pipelines available now to any developer from the GitHub Marketplace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035C09-9135-4724-A747-B3DC744DA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28" y="1117719"/>
            <a:ext cx="2368120" cy="1968500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8CEB33D-AEB9-4D3A-9A0C-9861587B8483}"/>
              </a:ext>
            </a:extLst>
          </p:cNvPr>
          <p:cNvSpPr txBox="1">
            <a:spLocks/>
          </p:cNvSpPr>
          <p:nvPr/>
        </p:nvSpPr>
        <p:spPr>
          <a:xfrm>
            <a:off x="989927" y="5652948"/>
            <a:ext cx="490051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github.com/marketplace/azure-pipelines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6E0C341-A0F4-4F6F-B4FF-5446E898F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8037" y="5590649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24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AF2E5F-77B8-4DBC-AB5C-90520E4D5E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E2B3F0-B338-43B6-9905-D1902F1CC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integration</a:t>
            </a:r>
          </a:p>
        </p:txBody>
      </p:sp>
      <p:pic>
        <p:nvPicPr>
          <p:cNvPr id="1026" name="Picture 2" descr="Azure Pipelines integration with GitHub screenshot">
            <a:extLst>
              <a:ext uri="{FF2B5EF4-FFF2-40B4-BE49-F238E27FC236}">
                <a16:creationId xmlns:a16="http://schemas.microsoft.com/office/drawing/2014/main" id="{0BF6BBFE-1F73-4E80-8129-15AC93338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" y="1142881"/>
            <a:ext cx="8077200" cy="45243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70019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pipeline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D45ADE-3199-401A-A793-28F246C9D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088" y="1132205"/>
            <a:ext cx="11563350" cy="3483005"/>
          </a:xfrm>
        </p:spPr>
        <p:txBody>
          <a:bodyPr/>
          <a:lstStyle/>
          <a:p>
            <a:r>
              <a:rPr lang="en-US" dirty="0"/>
              <a:t>No knowledge of environments</a:t>
            </a:r>
          </a:p>
          <a:p>
            <a:r>
              <a:rPr lang="en-US" dirty="0"/>
              <a:t>Build once, deploy anywhere</a:t>
            </a:r>
          </a:p>
          <a:p>
            <a:r>
              <a:rPr lang="en-US" dirty="0"/>
              <a:t>Run unit tests &amp; publish outcome</a:t>
            </a:r>
          </a:p>
          <a:p>
            <a:r>
              <a:rPr lang="en-US" dirty="0"/>
              <a:t>Analyze code coverage</a:t>
            </a:r>
          </a:p>
          <a:p>
            <a:r>
              <a:rPr lang="en-US" dirty="0"/>
              <a:t>Package up artifacts</a:t>
            </a:r>
          </a:p>
          <a:p>
            <a:r>
              <a:rPr lang="en-US" dirty="0"/>
              <a:t>Use UI or YAML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408737-3C4D-4AD3-823C-EC29EF86F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800" y="444500"/>
            <a:ext cx="5277587" cy="5906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1128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pipeline construction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BF2584-6514-49B3-A142-035B8BAF7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4975" y="1199781"/>
            <a:ext cx="7108111" cy="49942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D9E850-9297-46FB-BE55-3D25173A066D}"/>
              </a:ext>
            </a:extLst>
          </p:cNvPr>
          <p:cNvSpPr/>
          <p:nvPr/>
        </p:nvSpPr>
        <p:spPr>
          <a:xfrm>
            <a:off x="475967" y="3082870"/>
            <a:ext cx="1102558" cy="43043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73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82BE3B-F494-47B6-AA97-8B1644AA8FBD}"/>
              </a:ext>
            </a:extLst>
          </p:cNvPr>
          <p:cNvSpPr/>
          <p:nvPr/>
        </p:nvSpPr>
        <p:spPr>
          <a:xfrm>
            <a:off x="2886473" y="3187061"/>
            <a:ext cx="2910972" cy="135195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73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55B160-76FE-45A9-B994-45C1A7C57A0C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1578524" y="3298086"/>
            <a:ext cx="1307948" cy="5649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68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Hosted build agents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D45ADE-3199-401A-A793-28F246C9D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088" y="1132205"/>
            <a:ext cx="11563350" cy="3323987"/>
          </a:xfrm>
        </p:spPr>
        <p:txBody>
          <a:bodyPr/>
          <a:lstStyle/>
          <a:p>
            <a:r>
              <a:rPr lang="en-US" dirty="0"/>
              <a:t>No maintenance or upgrades to think about</a:t>
            </a:r>
          </a:p>
          <a:p>
            <a:r>
              <a:rPr lang="en-US" dirty="0"/>
              <a:t>5 VM images w/ .NET Core SDK preinstalled:</a:t>
            </a:r>
          </a:p>
          <a:p>
            <a:pPr lvl="1"/>
            <a:r>
              <a:rPr lang="en-US" dirty="0"/>
              <a:t>Ubuntu 16.04</a:t>
            </a:r>
          </a:p>
          <a:p>
            <a:pPr lvl="1"/>
            <a:r>
              <a:rPr lang="en-US" dirty="0"/>
              <a:t>VS 2017 on Win Server 2016</a:t>
            </a:r>
          </a:p>
          <a:p>
            <a:pPr lvl="1"/>
            <a:r>
              <a:rPr lang="en-US" dirty="0"/>
              <a:t>macOS 10.13</a:t>
            </a:r>
          </a:p>
          <a:p>
            <a:pPr lvl="1"/>
            <a:r>
              <a:rPr lang="en-US" dirty="0"/>
              <a:t>Win Server 1803 (for running Windows containers)</a:t>
            </a:r>
          </a:p>
          <a:p>
            <a:pPr lvl="1"/>
            <a:r>
              <a:rPr lang="en-US" dirty="0"/>
              <a:t>VS 2015 on Win Server 2012R2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5579E5-DB6C-4F7A-88F1-78CD6B97EEBD}"/>
              </a:ext>
            </a:extLst>
          </p:cNvPr>
          <p:cNvSpPr txBox="1">
            <a:spLocks/>
          </p:cNvSpPr>
          <p:nvPr/>
        </p:nvSpPr>
        <p:spPr>
          <a:xfrm>
            <a:off x="989926" y="5652948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github.com/Microsoft/azure-pipelines-image-generation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D2D9A0C-6659-4D74-9515-49A24DEB3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8037" y="5590649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899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7BB28F-D4C0-4848-933D-BB7F62C167DC}"/>
              </a:ext>
            </a:extLst>
          </p:cNvPr>
          <p:cNvSpPr/>
          <p:nvPr/>
        </p:nvSpPr>
        <p:spPr bwMode="auto">
          <a:xfrm>
            <a:off x="7750006" y="398651"/>
            <a:ext cx="4248319" cy="2078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A8A8A8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Self-hosted build agents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D34CA-2892-4FF4-9588-C6A3582963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5" y="1318691"/>
            <a:ext cx="5667374" cy="262474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Ideal if you require custom build pre-requisites, control vendor license keys </a:t>
            </a:r>
            <a:r>
              <a:rPr lang="en-US" dirty="0" err="1"/>
              <a:t>etc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US" dirty="0"/>
              <a:t>an create in cloud or on-prem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Can also d</a:t>
            </a:r>
            <a:r>
              <a:rPr lang="en-US" dirty="0" err="1"/>
              <a:t>eploy</a:t>
            </a:r>
            <a:r>
              <a:rPr lang="en-US" dirty="0"/>
              <a:t> to on-prem servers from Azure DevOps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US" dirty="0"/>
              <a:t>an use deployment groups to dynamically provision to target deployment group types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EEA1F5-22F8-FD4A-87AB-953886166E6A}"/>
              </a:ext>
            </a:extLst>
          </p:cNvPr>
          <p:cNvGrpSpPr/>
          <p:nvPr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50B62D-D02D-6844-9A8A-26A4BF3C78C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" name="Freeform: Shape 7">
              <a:extLst>
                <a:ext uri="{FF2B5EF4-FFF2-40B4-BE49-F238E27FC236}">
                  <a16:creationId xmlns:a16="http://schemas.microsoft.com/office/drawing/2014/main" id="{4288F20F-195E-FE49-9C87-34AAE2BEC50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3" name="Graphic 12" descr="Azure DevOps">
            <a:extLst>
              <a:ext uri="{FF2B5EF4-FFF2-40B4-BE49-F238E27FC236}">
                <a16:creationId xmlns:a16="http://schemas.microsoft.com/office/drawing/2014/main" id="{C98B7AFC-B6BF-4686-8564-52878EE1D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60475" y="723921"/>
            <a:ext cx="2293715" cy="36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D065BA7-1DAB-429B-AE28-35E6BDCA5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36409" y="611371"/>
            <a:ext cx="480426" cy="4804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0708ED-4504-4849-AF60-0BC5324EC803}"/>
              </a:ext>
            </a:extLst>
          </p:cNvPr>
          <p:cNvSpPr/>
          <p:nvPr/>
        </p:nvSpPr>
        <p:spPr bwMode="auto">
          <a:xfrm>
            <a:off x="8000858" y="1512145"/>
            <a:ext cx="1666959" cy="5626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Default</a:t>
            </a:r>
            <a:endParaRPr lang="en-US" sz="1600" dirty="0" err="1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26C41F-350C-467C-B353-FB7D9860F2A9}"/>
              </a:ext>
            </a:extLst>
          </p:cNvPr>
          <p:cNvSpPr/>
          <p:nvPr/>
        </p:nvSpPr>
        <p:spPr bwMode="auto">
          <a:xfrm>
            <a:off x="10031003" y="1494466"/>
            <a:ext cx="1666959" cy="5626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Hosted</a:t>
            </a:r>
            <a:endParaRPr lang="en-US" sz="1600" dirty="0" err="1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1201A9-96E0-483B-9E44-5D1A81038268}"/>
              </a:ext>
            </a:extLst>
          </p:cNvPr>
          <p:cNvGrpSpPr/>
          <p:nvPr/>
        </p:nvGrpSpPr>
        <p:grpSpPr>
          <a:xfrm>
            <a:off x="9584726" y="2802699"/>
            <a:ext cx="2413599" cy="868434"/>
            <a:chOff x="9354393" y="2716338"/>
            <a:chExt cx="2413599" cy="86843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BA4E8B-2419-437E-B7F6-1727A13F4659}"/>
                </a:ext>
              </a:extLst>
            </p:cNvPr>
            <p:cNvSpPr/>
            <p:nvPr/>
          </p:nvSpPr>
          <p:spPr bwMode="auto">
            <a:xfrm flipH="1">
              <a:off x="9354393" y="2716338"/>
              <a:ext cx="2413599" cy="8684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A8A8A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Segoe UI" pitchFamily="34" charset="0"/>
                  <a:cs typeface="Segoe UI" pitchFamily="34" charset="0"/>
                </a:rPr>
                <a:t>Microsoft Hosted Agents</a:t>
              </a:r>
              <a:endPara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D507F9-F98C-4D7D-9C72-AACBF3AD93CE}"/>
                </a:ext>
              </a:extLst>
            </p:cNvPr>
            <p:cNvSpPr/>
            <p:nvPr/>
          </p:nvSpPr>
          <p:spPr bwMode="auto">
            <a:xfrm>
              <a:off x="9491000" y="3052200"/>
              <a:ext cx="445062" cy="445062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CECBF7-62E4-4DA8-862C-0D581CEC620F}"/>
                </a:ext>
              </a:extLst>
            </p:cNvPr>
            <p:cNvSpPr/>
            <p:nvPr/>
          </p:nvSpPr>
          <p:spPr bwMode="auto">
            <a:xfrm>
              <a:off x="10056485" y="3052200"/>
              <a:ext cx="445062" cy="445062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06713F-45FB-48EF-9179-F6A7BDD08A48}"/>
                </a:ext>
              </a:extLst>
            </p:cNvPr>
            <p:cNvSpPr/>
            <p:nvPr/>
          </p:nvSpPr>
          <p:spPr bwMode="auto">
            <a:xfrm>
              <a:off x="10621970" y="3052200"/>
              <a:ext cx="445062" cy="445062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6E9B2A1-0DA6-4494-86F7-15B11115048E}"/>
                </a:ext>
              </a:extLst>
            </p:cNvPr>
            <p:cNvSpPr/>
            <p:nvPr/>
          </p:nvSpPr>
          <p:spPr bwMode="auto">
            <a:xfrm>
              <a:off x="11187788" y="3052200"/>
              <a:ext cx="445062" cy="445062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E05F0-EFB8-46A1-905A-60A4900C6C97}"/>
              </a:ext>
            </a:extLst>
          </p:cNvPr>
          <p:cNvCxnSpPr/>
          <p:nvPr/>
        </p:nvCxnSpPr>
        <p:spPr>
          <a:xfrm flipH="1">
            <a:off x="7180179" y="4013650"/>
            <a:ext cx="4952326" cy="0"/>
          </a:xfrm>
          <a:prstGeom prst="line">
            <a:avLst/>
          </a:prstGeom>
          <a:ln w="57150"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BA77109-0BF7-421F-9F5C-C57AAA2E45EE}"/>
              </a:ext>
            </a:extLst>
          </p:cNvPr>
          <p:cNvGrpSpPr/>
          <p:nvPr/>
        </p:nvGrpSpPr>
        <p:grpSpPr>
          <a:xfrm>
            <a:off x="7750006" y="4596649"/>
            <a:ext cx="2413599" cy="868434"/>
            <a:chOff x="9354393" y="2716338"/>
            <a:chExt cx="2413599" cy="86843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4F13455-F204-4033-84C4-90B7CCDFD6F3}"/>
                </a:ext>
              </a:extLst>
            </p:cNvPr>
            <p:cNvSpPr/>
            <p:nvPr/>
          </p:nvSpPr>
          <p:spPr bwMode="auto">
            <a:xfrm flipH="1">
              <a:off x="9354393" y="2716338"/>
              <a:ext cx="2413599" cy="8684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A8A8A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Segoe UI" pitchFamily="34" charset="0"/>
                  <a:cs typeface="Segoe UI" pitchFamily="34" charset="0"/>
                </a:rPr>
                <a:t>Self-Hosted Agents</a:t>
              </a:r>
              <a:endPara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55D15CD-917D-49EB-A7DC-B3A79C0B1BC0}"/>
                </a:ext>
              </a:extLst>
            </p:cNvPr>
            <p:cNvSpPr/>
            <p:nvPr/>
          </p:nvSpPr>
          <p:spPr bwMode="auto">
            <a:xfrm>
              <a:off x="9491000" y="3052200"/>
              <a:ext cx="445062" cy="445062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B0C31C-E5D5-431A-8C17-FC54BD68250D}"/>
                </a:ext>
              </a:extLst>
            </p:cNvPr>
            <p:cNvSpPr/>
            <p:nvPr/>
          </p:nvSpPr>
          <p:spPr bwMode="auto">
            <a:xfrm>
              <a:off x="10056485" y="3052200"/>
              <a:ext cx="445062" cy="445062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22F9F05-A628-48F0-8CB8-E1BEEA23AD80}"/>
                </a:ext>
              </a:extLst>
            </p:cNvPr>
            <p:cNvSpPr/>
            <p:nvPr/>
          </p:nvSpPr>
          <p:spPr bwMode="auto">
            <a:xfrm>
              <a:off x="10621970" y="3052200"/>
              <a:ext cx="445062" cy="445062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CC63162-2E3E-46EF-9EE7-E48BEB746081}"/>
                </a:ext>
              </a:extLst>
            </p:cNvPr>
            <p:cNvSpPr/>
            <p:nvPr/>
          </p:nvSpPr>
          <p:spPr bwMode="auto">
            <a:xfrm>
              <a:off x="11187788" y="3052200"/>
              <a:ext cx="445062" cy="445062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36352A9-F925-4726-B357-28E495D6EC6C}"/>
              </a:ext>
            </a:extLst>
          </p:cNvPr>
          <p:cNvSpPr/>
          <p:nvPr/>
        </p:nvSpPr>
        <p:spPr bwMode="auto">
          <a:xfrm flipH="1">
            <a:off x="7750006" y="5855782"/>
            <a:ext cx="4248318" cy="8684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A8A8A8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Target on-premises environment</a:t>
            </a:r>
            <a:endParaRPr lang="en-US" sz="1400" dirty="0" err="1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4305D64-FDD6-4831-81E4-D0E988FE9609}"/>
              </a:ext>
            </a:extLst>
          </p:cNvPr>
          <p:cNvSpPr/>
          <p:nvPr/>
        </p:nvSpPr>
        <p:spPr bwMode="auto">
          <a:xfrm>
            <a:off x="11418120" y="6191644"/>
            <a:ext cx="445062" cy="445062"/>
          </a:xfrm>
          <a:prstGeom prst="rect">
            <a:avLst/>
          </a:prstGeom>
          <a:solidFill>
            <a:schemeClr val="bg2"/>
          </a:solidFill>
          <a:ln>
            <a:solidFill>
              <a:srgbClr val="107C1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9ECAF6-85D2-4B43-9DBA-816D0E452F6D}"/>
              </a:ext>
            </a:extLst>
          </p:cNvPr>
          <p:cNvSpPr/>
          <p:nvPr/>
        </p:nvSpPr>
        <p:spPr bwMode="auto">
          <a:xfrm>
            <a:off x="10829533" y="6191644"/>
            <a:ext cx="445062" cy="445062"/>
          </a:xfrm>
          <a:prstGeom prst="rect">
            <a:avLst/>
          </a:prstGeom>
          <a:solidFill>
            <a:schemeClr val="bg2"/>
          </a:solidFill>
          <a:ln>
            <a:solidFill>
              <a:srgbClr val="107C1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DF29709-1A52-4E21-9459-965B1B2058F7}"/>
              </a:ext>
            </a:extLst>
          </p:cNvPr>
          <p:cNvSpPr/>
          <p:nvPr/>
        </p:nvSpPr>
        <p:spPr bwMode="auto">
          <a:xfrm>
            <a:off x="10240949" y="6191644"/>
            <a:ext cx="445062" cy="445062"/>
          </a:xfrm>
          <a:prstGeom prst="rect">
            <a:avLst/>
          </a:prstGeom>
          <a:solidFill>
            <a:schemeClr val="bg2"/>
          </a:solidFill>
          <a:ln>
            <a:solidFill>
              <a:srgbClr val="107C1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21BC03-6EFD-4CD7-9218-DD2F7E6E7BF5}"/>
              </a:ext>
            </a:extLst>
          </p:cNvPr>
          <p:cNvSpPr/>
          <p:nvPr/>
        </p:nvSpPr>
        <p:spPr bwMode="auto">
          <a:xfrm>
            <a:off x="9652365" y="6191644"/>
            <a:ext cx="445062" cy="445062"/>
          </a:xfrm>
          <a:prstGeom prst="rect">
            <a:avLst/>
          </a:prstGeom>
          <a:solidFill>
            <a:schemeClr val="bg2"/>
          </a:solidFill>
          <a:ln>
            <a:solidFill>
              <a:srgbClr val="107C1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192A2C-5F99-4066-B8C7-EEB5D50AC335}"/>
              </a:ext>
            </a:extLst>
          </p:cNvPr>
          <p:cNvSpPr/>
          <p:nvPr/>
        </p:nvSpPr>
        <p:spPr bwMode="auto">
          <a:xfrm>
            <a:off x="9063781" y="6191644"/>
            <a:ext cx="445062" cy="445062"/>
          </a:xfrm>
          <a:prstGeom prst="rect">
            <a:avLst/>
          </a:prstGeom>
          <a:solidFill>
            <a:schemeClr val="bg2"/>
          </a:solidFill>
          <a:ln>
            <a:solidFill>
              <a:srgbClr val="107C1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2CB0371-C53F-4DD3-ACA4-E9B72881629E}"/>
              </a:ext>
            </a:extLst>
          </p:cNvPr>
          <p:cNvSpPr/>
          <p:nvPr/>
        </p:nvSpPr>
        <p:spPr bwMode="auto">
          <a:xfrm>
            <a:off x="8475197" y="6191644"/>
            <a:ext cx="445062" cy="445062"/>
          </a:xfrm>
          <a:prstGeom prst="rect">
            <a:avLst/>
          </a:prstGeom>
          <a:solidFill>
            <a:schemeClr val="bg2"/>
          </a:solidFill>
          <a:ln>
            <a:solidFill>
              <a:srgbClr val="107C1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502016D-7ED2-440A-AEB7-3354C631BA19}"/>
              </a:ext>
            </a:extLst>
          </p:cNvPr>
          <p:cNvSpPr/>
          <p:nvPr/>
        </p:nvSpPr>
        <p:spPr bwMode="auto">
          <a:xfrm>
            <a:off x="7886613" y="6191644"/>
            <a:ext cx="445062" cy="445062"/>
          </a:xfrm>
          <a:prstGeom prst="rect">
            <a:avLst/>
          </a:prstGeom>
          <a:solidFill>
            <a:schemeClr val="bg2"/>
          </a:solidFill>
          <a:ln>
            <a:solidFill>
              <a:srgbClr val="107C1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8D37704-9065-4B4E-8F94-5C9BC0A879E8}"/>
              </a:ext>
            </a:extLst>
          </p:cNvPr>
          <p:cNvCxnSpPr/>
          <p:nvPr/>
        </p:nvCxnSpPr>
        <p:spPr>
          <a:xfrm flipV="1">
            <a:off x="8834337" y="2074760"/>
            <a:ext cx="0" cy="2521889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A4AEE6D-FD22-4D49-ACFF-2B53E1BC1F0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0791525" y="2074760"/>
            <a:ext cx="0" cy="727939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63B2654B-53B0-4DDD-8BDC-0EB49848029E}"/>
              </a:ext>
            </a:extLst>
          </p:cNvPr>
          <p:cNvCxnSpPr>
            <a:stCxn id="32" idx="1"/>
          </p:cNvCxnSpPr>
          <p:nvPr/>
        </p:nvCxnSpPr>
        <p:spPr>
          <a:xfrm>
            <a:off x="10163605" y="5030866"/>
            <a:ext cx="807031" cy="824916"/>
          </a:xfrm>
          <a:prstGeom prst="bentConnector2">
            <a:avLst/>
          </a:prstGeom>
          <a:ln w="50800">
            <a:solidFill>
              <a:schemeClr val="accent3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64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34613B-1AE3-46BD-82C5-02BF4A42A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087" y="1137076"/>
            <a:ext cx="11567160" cy="276999"/>
          </a:xfrm>
        </p:spPr>
        <p:txBody>
          <a:bodyPr/>
          <a:lstStyle/>
          <a:p>
            <a:r>
              <a:rPr lang="en-US" dirty="0"/>
              <a:t>Choose one of the following tasks: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5E3CF1-CE15-4B22-8A6D-4BB787137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&amp; code coverage: Windows only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8EC3A0-6571-419C-AB1A-E783177485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4" y="1583162"/>
            <a:ext cx="5667375" cy="2654300"/>
          </a:xfrm>
        </p:spPr>
        <p:txBody>
          <a:bodyPr/>
          <a:lstStyle/>
          <a:p>
            <a:r>
              <a:rPr lang="en-US" dirty="0"/>
              <a:t>Visual Studio Test (VSTest@2)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C98F8A8-988F-4840-9EF9-AFF4A88BFB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34127" y="1583163"/>
            <a:ext cx="5659119" cy="215444"/>
          </a:xfrm>
        </p:spPr>
        <p:txBody>
          <a:bodyPr/>
          <a:lstStyle/>
          <a:p>
            <a:r>
              <a:rPr lang="en-US" dirty="0"/>
              <a:t>.NET Core (DotNetCoreCLI@2)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B6D8F9-3412-4CDB-8083-1ADCE0A9E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7" y="1882409"/>
            <a:ext cx="5487166" cy="4239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A3DDF2-6CBC-46A8-8F63-C31302235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74" y="1882409"/>
            <a:ext cx="5287113" cy="48870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989198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34613B-1AE3-46BD-82C5-02BF4A42A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087" y="1137076"/>
            <a:ext cx="11567160" cy="276999"/>
          </a:xfrm>
        </p:spPr>
        <p:txBody>
          <a:bodyPr/>
          <a:lstStyle/>
          <a:p>
            <a:r>
              <a:rPr lang="en-US" dirty="0"/>
              <a:t>Support for Linux, macOS, &amp; Windows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5E3CF1-CE15-4B22-8A6D-4BB787137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&amp; code coverage: Cross-platform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8EC3A0-6571-419C-AB1A-E783177485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4" y="1583162"/>
            <a:ext cx="11563350" cy="2654300"/>
          </a:xfrm>
        </p:spPr>
        <p:txBody>
          <a:bodyPr/>
          <a:lstStyle/>
          <a:p>
            <a:r>
              <a:rPr lang="en-US" dirty="0"/>
              <a:t>.NET Core (DotNetCoreCLI@2)</a:t>
            </a:r>
          </a:p>
          <a:p>
            <a:endParaRPr lang="en-US" dirty="0"/>
          </a:p>
          <a:p>
            <a:r>
              <a:rPr lang="en-US" dirty="0"/>
              <a:t>Coverlet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ReportGenerator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AB27D4B-6095-4D0D-8B5D-AC46D9A8A3E9}"/>
              </a:ext>
            </a:extLst>
          </p:cNvPr>
          <p:cNvSpPr txBox="1">
            <a:spLocks/>
          </p:cNvSpPr>
          <p:nvPr/>
        </p:nvSpPr>
        <p:spPr>
          <a:xfrm>
            <a:off x="1016863" y="3408560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danielpalme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ReportGenerator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DF4960-8F0E-4B85-8475-5B3ED0966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4974" y="3346261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B63E2A9-2B5A-4B2A-9EED-9F78B953BC9F}"/>
              </a:ext>
            </a:extLst>
          </p:cNvPr>
          <p:cNvSpPr txBox="1">
            <a:spLocks/>
          </p:cNvSpPr>
          <p:nvPr/>
        </p:nvSpPr>
        <p:spPr>
          <a:xfrm>
            <a:off x="1016863" y="2492024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tonerdo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/coverlet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BEDA7B-5DAC-42E6-B019-9F0E40617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4974" y="2429725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35A64B-61C8-47D1-8B6C-8C62280D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82" y="979170"/>
            <a:ext cx="5039428" cy="58301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43673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pipeline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D45ADE-3199-401A-A793-28F246C9D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088" y="1132205"/>
            <a:ext cx="11563350" cy="3175228"/>
          </a:xfrm>
        </p:spPr>
        <p:txBody>
          <a:bodyPr/>
          <a:lstStyle/>
          <a:p>
            <a:r>
              <a:rPr lang="en-US" dirty="0"/>
              <a:t>Has knowledge of environments</a:t>
            </a:r>
          </a:p>
          <a:p>
            <a:r>
              <a:rPr lang="en-US" dirty="0"/>
              <a:t>Deploy artifacts produced by build</a:t>
            </a:r>
          </a:p>
          <a:p>
            <a:r>
              <a:rPr lang="en-US" dirty="0"/>
              <a:t>Run integration tests</a:t>
            </a:r>
          </a:p>
          <a:p>
            <a:r>
              <a:rPr lang="en-US" dirty="0"/>
              <a:t>Triggers</a:t>
            </a:r>
          </a:p>
          <a:p>
            <a:pPr lvl="1"/>
            <a:r>
              <a:rPr lang="en-US" dirty="0"/>
              <a:t>Pre- &amp; post-approvers</a:t>
            </a:r>
          </a:p>
          <a:p>
            <a:pPr lvl="1"/>
            <a:r>
              <a:rPr lang="en-US" dirty="0"/>
              <a:t>Build completion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B13D79-8430-419D-887A-E1A616C77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108" y="2178050"/>
            <a:ext cx="6706536" cy="4515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4276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745D23-B3F2-40E8-9A31-6983D4494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989" y="30778"/>
            <a:ext cx="8859486" cy="69637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E53D51-F31F-4737-B123-1B3F8ACD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E8E0-9BA3-4985-BEF8-40F7ECE51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68AA4F-5BC3-476F-821F-AE4C087A1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79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E8B75D-924B-4B7B-81BD-A96B8BC989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087" y="1142881"/>
            <a:ext cx="11567160" cy="41395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DevOps overview</a:t>
            </a:r>
          </a:p>
          <a:p>
            <a:pPr marL="0" indent="0">
              <a:buNone/>
            </a:pPr>
            <a:r>
              <a:rPr lang="en-US" dirty="0"/>
              <a:t>Right-click </a:t>
            </a:r>
            <a:r>
              <a:rPr lang="en-US" b="1" dirty="0">
                <a:solidFill>
                  <a:schemeClr val="accent4"/>
                </a:solidFill>
              </a:rPr>
              <a:t>&gt;</a:t>
            </a:r>
            <a:r>
              <a:rPr lang="en-US" dirty="0"/>
              <a:t> Publish</a:t>
            </a:r>
          </a:p>
          <a:p>
            <a:pPr marL="0" indent="0">
              <a:buNone/>
            </a:pPr>
            <a:r>
              <a:rPr lang="en-US" dirty="0"/>
              <a:t>Azure Pipelines</a:t>
            </a:r>
          </a:p>
          <a:p>
            <a:pPr marL="228600" lvl="1" indent="0">
              <a:buNone/>
            </a:pPr>
            <a:r>
              <a:rPr lang="en-US" dirty="0"/>
              <a:t>Build pipeline</a:t>
            </a:r>
          </a:p>
          <a:p>
            <a:pPr marL="457200" lvl="2" indent="0">
              <a:buNone/>
            </a:pPr>
            <a:r>
              <a:rPr lang="en-US" dirty="0"/>
              <a:t>Unit testing</a:t>
            </a:r>
          </a:p>
          <a:p>
            <a:pPr marL="457200" lvl="2" indent="0">
              <a:buNone/>
            </a:pPr>
            <a:r>
              <a:rPr lang="en-US" dirty="0"/>
              <a:t>Code coverage</a:t>
            </a:r>
          </a:p>
          <a:p>
            <a:pPr marL="228600" lvl="1" indent="0">
              <a:buNone/>
            </a:pPr>
            <a:r>
              <a:rPr lang="en-US" dirty="0"/>
              <a:t>Release pipeline</a:t>
            </a:r>
          </a:p>
          <a:p>
            <a:pPr marL="457200" lvl="2" indent="0">
              <a:buNone/>
            </a:pPr>
            <a:r>
              <a:rPr lang="en-US" dirty="0"/>
              <a:t>Blue-green deployments</a:t>
            </a:r>
          </a:p>
          <a:p>
            <a:pPr marL="457200" lvl="2" indent="0">
              <a:buNone/>
            </a:pPr>
            <a:r>
              <a:rPr lang="en-US" dirty="0"/>
              <a:t>Stakeholder approvals</a:t>
            </a:r>
          </a:p>
          <a:p>
            <a:pPr marL="0" indent="0">
              <a:buNone/>
            </a:pPr>
            <a:r>
              <a:rPr lang="en-US" dirty="0"/>
              <a:t>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CDD412-0A70-47AF-B94D-E3B5A8EA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45769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F3AB26-4443-4DA7-970C-96843AA914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A275FB-6882-4AD0-B3B8-62CC3DA3F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Blue-green deployments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721395C-8B24-4F7B-8906-78DCCD30F2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Reduce downtime &amp; risk</a:t>
            </a:r>
          </a:p>
          <a:p>
            <a:r>
              <a:rPr lang="en-US" dirty="0"/>
              <a:t>Request stakeholder sign-offs before deploying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426451-7FE1-487E-BB04-A1518C86E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475" y="1530537"/>
            <a:ext cx="7822352" cy="4447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715A83-00F8-4875-9CA1-4CFA52B97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75" y="2798239"/>
            <a:ext cx="7421011" cy="3753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C1B6AB-B701-4563-AE1A-153E91186080}"/>
              </a:ext>
            </a:extLst>
          </p:cNvPr>
          <p:cNvCxnSpPr>
            <a:cxnSpLocks/>
          </p:cNvCxnSpPr>
          <p:nvPr/>
        </p:nvCxnSpPr>
        <p:spPr>
          <a:xfrm flipH="1">
            <a:off x="7629525" y="5124450"/>
            <a:ext cx="2914651" cy="0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947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ADA346-6D40-4DA7-BA05-338A700FC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6" y="2659324"/>
            <a:ext cx="10334624" cy="1862590"/>
          </a:xfrm>
        </p:spPr>
        <p:txBody>
          <a:bodyPr/>
          <a:lstStyle/>
          <a:p>
            <a:r>
              <a:rPr lang="en-GB" dirty="0"/>
              <a:t>Azure Pipelines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36DB2D-A8B0-4570-AE0F-E9675BAC9CEB}"/>
              </a:ext>
            </a:extLst>
          </p:cNvPr>
          <p:cNvSpPr txBox="1"/>
          <p:nvPr/>
        </p:nvSpPr>
        <p:spPr>
          <a:xfrm>
            <a:off x="434975" y="2133026"/>
            <a:ext cx="981038" cy="3877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Demo</a:t>
            </a:r>
            <a:endParaRPr lang="en-US" sz="24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57B30-B27D-41CE-9E9B-D6A9BD44EC4D}"/>
              </a:ext>
            </a:extLst>
          </p:cNvPr>
          <p:cNvSpPr txBox="1"/>
          <p:nvPr/>
        </p:nvSpPr>
        <p:spPr>
          <a:xfrm>
            <a:off x="434975" y="4521914"/>
            <a:ext cx="6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164FF3-6F06-41DA-B983-C002656CBED9}"/>
              </a:ext>
            </a:extLst>
          </p:cNvPr>
          <p:cNvSpPr txBox="1"/>
          <p:nvPr/>
        </p:nvSpPr>
        <p:spPr>
          <a:xfrm>
            <a:off x="10376167" y="0"/>
            <a:ext cx="2060308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#</a:t>
            </a:r>
            <a:r>
              <a:rPr lang="en-US" sz="2000" err="1"/>
              <a:t>AzureDevOps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7342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ver Image">
            <a:extLst>
              <a:ext uri="{FF2B5EF4-FFF2-40B4-BE49-F238E27FC236}">
                <a16:creationId xmlns:a16="http://schemas.microsoft.com/office/drawing/2014/main" id="{77BEE6E6-375D-4BA1-9166-BD8AA534A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741" y="-1"/>
            <a:ext cx="5428852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	</a:t>
            </a:r>
            <a:r>
              <a:rPr lang="en-US" b="1" dirty="0"/>
              <a:t> 		</a:t>
            </a:r>
            <a:r>
              <a:rPr lang="en-US" sz="1800" b="1" dirty="0">
                <a:solidFill>
                  <a:schemeClr val="tx1"/>
                </a:solidFill>
              </a:rPr>
              <a:t>@</a:t>
            </a:r>
            <a:r>
              <a:rPr lang="en-US" sz="1800" b="1" dirty="0" err="1">
                <a:solidFill>
                  <a:schemeClr val="tx1"/>
                </a:solidFill>
              </a:rPr>
              <a:t>Scott_Addie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767" y="1861968"/>
            <a:ext cx="10618304" cy="4437962"/>
          </a:xfrm>
        </p:spPr>
        <p:txBody>
          <a:bodyPr>
            <a:normAutofit/>
          </a:bodyPr>
          <a:lstStyle/>
          <a:p>
            <a:r>
              <a:rPr lang="en-US" b="1" dirty="0"/>
              <a:t>Docs</a:t>
            </a:r>
          </a:p>
          <a:p>
            <a:endParaRPr lang="en-US" b="1" dirty="0"/>
          </a:p>
          <a:p>
            <a:r>
              <a:rPr lang="en-US" b="1" dirty="0"/>
              <a:t>eBook</a:t>
            </a:r>
          </a:p>
          <a:p>
            <a:endParaRPr lang="en-US" dirty="0"/>
          </a:p>
          <a:p>
            <a:r>
              <a:rPr lang="en-US" b="1" dirty="0"/>
              <a:t>Slides</a:t>
            </a:r>
          </a:p>
          <a:p>
            <a:endParaRPr lang="en-US" b="1" dirty="0"/>
          </a:p>
          <a:p>
            <a:r>
              <a:rPr lang="en-US" b="1" dirty="0"/>
              <a:t>Sample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E2C7C-B662-43BA-A5DB-0A1A5D5542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29" y="405310"/>
            <a:ext cx="696488" cy="56624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C2EABF2-4F4C-4D1E-9741-A847CD7C234F}"/>
              </a:ext>
            </a:extLst>
          </p:cNvPr>
          <p:cNvSpPr txBox="1">
            <a:spLocks/>
          </p:cNvSpPr>
          <p:nvPr/>
        </p:nvSpPr>
        <p:spPr>
          <a:xfrm>
            <a:off x="1437656" y="2359510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docs.microsoft.com/azure/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devops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/pipelines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530BD0-1FFE-4CA8-8AA2-40AEC8C2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297211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86EFB08-97BC-4E9B-B741-EF010F3D06C9}"/>
              </a:ext>
            </a:extLst>
          </p:cNvPr>
          <p:cNvSpPr txBox="1">
            <a:spLocks/>
          </p:cNvSpPr>
          <p:nvPr/>
        </p:nvSpPr>
        <p:spPr>
          <a:xfrm>
            <a:off x="1437656" y="3559561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aka.ms/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aspnetdevops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2DA66B-024B-4EB9-AB88-26E2CF64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3497262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DDFEC56-4FB6-463D-9673-ECCF9812AF8C}"/>
              </a:ext>
            </a:extLst>
          </p:cNvPr>
          <p:cNvSpPr txBox="1">
            <a:spLocks/>
          </p:cNvSpPr>
          <p:nvPr/>
        </p:nvSpPr>
        <p:spPr>
          <a:xfrm>
            <a:off x="1437656" y="4773899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aka.ms/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-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devops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-slides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C22DE0-CB03-4AF7-B37B-128FB729E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4711600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6B51AA-6835-4D28-8062-D45663C1EA0F}"/>
              </a:ext>
            </a:extLst>
          </p:cNvPr>
          <p:cNvSpPr txBox="1">
            <a:spLocks/>
          </p:cNvSpPr>
          <p:nvPr/>
        </p:nvSpPr>
        <p:spPr>
          <a:xfrm>
            <a:off x="1437656" y="5992153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scottaddie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ViewComponentsDemo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1EF5D5-BD71-40AA-B7CD-BB3DE2115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929854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87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DevOps?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EECE7DD-4BB0-4D2E-B637-9401DC4C7FC7}"/>
              </a:ext>
            </a:extLst>
          </p:cNvPr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855768" y="1861968"/>
          <a:ext cx="5284752" cy="4437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2312A35-4D6F-4BBB-B67C-895E9E232FFA}"/>
              </a:ext>
            </a:extLst>
          </p:cNvPr>
          <p:cNvSpPr txBox="1"/>
          <p:nvPr/>
        </p:nvSpPr>
        <p:spPr>
          <a:xfrm>
            <a:off x="2220111" y="1807824"/>
            <a:ext cx="2495422" cy="1778676"/>
          </a:xfrm>
          <a:prstGeom prst="rect">
            <a:avLst/>
          </a:prstGeom>
          <a:noFill/>
        </p:spPr>
        <p:txBody>
          <a:bodyPr wrap="square" rtlCol="0">
            <a:prstTxWarp prst="textCircle">
              <a:avLst/>
            </a:prstTxWarp>
            <a:spAutoFit/>
          </a:bodyPr>
          <a:lstStyle/>
          <a:p>
            <a:r>
              <a:rPr lang="en-US" sz="1873" dirty="0"/>
              <a:t>Developers, Operations, QA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8FFDA-AF8E-41D6-A119-CF30821B7757}"/>
              </a:ext>
            </a:extLst>
          </p:cNvPr>
          <p:cNvSpPr txBox="1"/>
          <p:nvPr/>
        </p:nvSpPr>
        <p:spPr>
          <a:xfrm rot="5400000">
            <a:off x="3909993" y="4155922"/>
            <a:ext cx="2453566" cy="1524831"/>
          </a:xfrm>
          <a:prstGeom prst="rect">
            <a:avLst/>
          </a:prstGeom>
          <a:noFill/>
        </p:spPr>
        <p:txBody>
          <a:bodyPr wrap="square" rtlCol="0">
            <a:prstTxWarp prst="textCircle">
              <a:avLst/>
            </a:prstTxWarp>
            <a:spAutoFit/>
          </a:bodyPr>
          <a:lstStyle/>
          <a:p>
            <a:r>
              <a:rPr lang="en-US" sz="1873" dirty="0"/>
              <a:t>Azure DevOps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3B1E0-22A2-4637-9224-87BFFBE7397D}"/>
              </a:ext>
            </a:extLst>
          </p:cNvPr>
          <p:cNvSpPr txBox="1"/>
          <p:nvPr/>
        </p:nvSpPr>
        <p:spPr>
          <a:xfrm rot="18824451">
            <a:off x="880090" y="3618946"/>
            <a:ext cx="2700400" cy="2132969"/>
          </a:xfrm>
          <a:prstGeom prst="rect">
            <a:avLst/>
          </a:prstGeom>
          <a:noFill/>
        </p:spPr>
        <p:txBody>
          <a:bodyPr wrap="square" rtlCol="0">
            <a:prstTxWarp prst="textCircle">
              <a:avLst/>
            </a:prstTxWarp>
            <a:spAutoFit/>
          </a:bodyPr>
          <a:lstStyle/>
          <a:p>
            <a:r>
              <a:rPr lang="en-US" sz="1873" dirty="0"/>
              <a:t>Continuous Build &amp; Delivery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A55CAC-2610-475B-9761-16B699995CEF}"/>
              </a:ext>
            </a:extLst>
          </p:cNvPr>
          <p:cNvSpPr txBox="1"/>
          <p:nvPr/>
        </p:nvSpPr>
        <p:spPr>
          <a:xfrm>
            <a:off x="3006220" y="4114610"/>
            <a:ext cx="983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DevOps</a:t>
            </a:r>
          </a:p>
        </p:txBody>
      </p:sp>
      <p:pic>
        <p:nvPicPr>
          <p:cNvPr id="1026" name="Picture 2" descr="Donovan Brown">
            <a:extLst>
              <a:ext uri="{FF2B5EF4-FFF2-40B4-BE49-F238E27FC236}">
                <a16:creationId xmlns:a16="http://schemas.microsoft.com/office/drawing/2014/main" id="{E8860BAC-F343-49E8-A76D-07F6AAB06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334" y="3214981"/>
            <a:ext cx="1661947" cy="166194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183298-9CB5-4564-88BB-FE19932405EF}"/>
              </a:ext>
            </a:extLst>
          </p:cNvPr>
          <p:cNvSpPr/>
          <p:nvPr/>
        </p:nvSpPr>
        <p:spPr>
          <a:xfrm>
            <a:off x="5496743" y="2273038"/>
            <a:ext cx="6470110" cy="12077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…the union of </a:t>
            </a:r>
            <a:r>
              <a:rPr lang="en-US" sz="2400" b="1" dirty="0">
                <a:solidFill>
                  <a:srgbClr val="0078D7"/>
                </a:solidFill>
              </a:rPr>
              <a:t>people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78D7"/>
                </a:solidFill>
              </a:rPr>
              <a:t>process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0078D7"/>
                </a:solidFill>
              </a:rPr>
              <a:t>products</a:t>
            </a:r>
            <a:r>
              <a:rPr lang="en-US" sz="2400" dirty="0"/>
              <a:t> to enable continuous delivery of value to our end users.</a:t>
            </a:r>
            <a:r>
              <a:rPr lang="en-US" sz="2448" dirty="0"/>
              <a:t> </a:t>
            </a:r>
            <a:r>
              <a:rPr lang="en-US" sz="2400" b="1" dirty="0"/>
              <a:t>– Donovan Brown, Microsoft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30E3C5-3B46-4B96-9163-782A3A0D4DDB}"/>
              </a:ext>
            </a:extLst>
          </p:cNvPr>
          <p:cNvGrpSpPr/>
          <p:nvPr/>
        </p:nvGrpSpPr>
        <p:grpSpPr>
          <a:xfrm>
            <a:off x="5337895" y="1268228"/>
            <a:ext cx="965819" cy="1057236"/>
            <a:chOff x="4360803" y="1688277"/>
            <a:chExt cx="1169762" cy="1013297"/>
          </a:xfrm>
          <a:solidFill>
            <a:schemeClr val="accent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D0AA3AF-6A86-4D9B-BEBF-E438B89C1B36}"/>
                </a:ext>
              </a:extLst>
            </p:cNvPr>
            <p:cNvSpPr/>
            <p:nvPr/>
          </p:nvSpPr>
          <p:spPr>
            <a:xfrm>
              <a:off x="4360803" y="1688277"/>
              <a:ext cx="540177" cy="1013297"/>
            </a:xfrm>
            <a:custGeom>
              <a:avLst/>
              <a:gdLst/>
              <a:ahLst/>
              <a:cxnLst/>
              <a:rect l="l" t="t" r="r" b="b"/>
              <a:pathLst>
                <a:path w="540177" h="1013297">
                  <a:moveTo>
                    <a:pt x="423449" y="0"/>
                  </a:moveTo>
                  <a:lnTo>
                    <a:pt x="540177" y="221038"/>
                  </a:lnTo>
                  <a:cubicBezTo>
                    <a:pt x="444973" y="265742"/>
                    <a:pt x="379159" y="310239"/>
                    <a:pt x="342733" y="354530"/>
                  </a:cubicBezTo>
                  <a:cubicBezTo>
                    <a:pt x="306307" y="398820"/>
                    <a:pt x="286025" y="451182"/>
                    <a:pt x="281886" y="511616"/>
                  </a:cubicBezTo>
                  <a:lnTo>
                    <a:pt x="540177" y="511616"/>
                  </a:lnTo>
                  <a:lnTo>
                    <a:pt x="540177" y="1013297"/>
                  </a:lnTo>
                  <a:lnTo>
                    <a:pt x="0" y="1013297"/>
                  </a:lnTo>
                  <a:lnTo>
                    <a:pt x="0" y="597299"/>
                  </a:lnTo>
                  <a:cubicBezTo>
                    <a:pt x="0" y="444145"/>
                    <a:pt x="31873" y="323278"/>
                    <a:pt x="95618" y="234697"/>
                  </a:cubicBezTo>
                  <a:cubicBezTo>
                    <a:pt x="159363" y="146117"/>
                    <a:pt x="268640" y="67884"/>
                    <a:pt x="423449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550">
                <a:defRPr/>
              </a:pPr>
              <a:endParaRPr lang="en-US" sz="1836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AADDD05-E61A-4A67-BEED-F02D5733803E}"/>
                </a:ext>
              </a:extLst>
            </p:cNvPr>
            <p:cNvSpPr/>
            <p:nvPr/>
          </p:nvSpPr>
          <p:spPr>
            <a:xfrm>
              <a:off x="4990388" y="1688277"/>
              <a:ext cx="540177" cy="1013297"/>
            </a:xfrm>
            <a:custGeom>
              <a:avLst/>
              <a:gdLst/>
              <a:ahLst/>
              <a:cxnLst/>
              <a:rect l="l" t="t" r="r" b="b"/>
              <a:pathLst>
                <a:path w="540177" h="1013297">
                  <a:moveTo>
                    <a:pt x="423449" y="0"/>
                  </a:moveTo>
                  <a:lnTo>
                    <a:pt x="540177" y="221038"/>
                  </a:lnTo>
                  <a:cubicBezTo>
                    <a:pt x="444973" y="265742"/>
                    <a:pt x="379158" y="310239"/>
                    <a:pt x="342733" y="354530"/>
                  </a:cubicBezTo>
                  <a:cubicBezTo>
                    <a:pt x="306307" y="398820"/>
                    <a:pt x="286025" y="451182"/>
                    <a:pt x="281885" y="511616"/>
                  </a:cubicBezTo>
                  <a:lnTo>
                    <a:pt x="540177" y="511616"/>
                  </a:lnTo>
                  <a:lnTo>
                    <a:pt x="540177" y="1013297"/>
                  </a:lnTo>
                  <a:lnTo>
                    <a:pt x="0" y="1013297"/>
                  </a:lnTo>
                  <a:lnTo>
                    <a:pt x="0" y="597299"/>
                  </a:lnTo>
                  <a:cubicBezTo>
                    <a:pt x="0" y="444145"/>
                    <a:pt x="31873" y="323278"/>
                    <a:pt x="95618" y="234697"/>
                  </a:cubicBezTo>
                  <a:cubicBezTo>
                    <a:pt x="159363" y="146117"/>
                    <a:pt x="268640" y="67884"/>
                    <a:pt x="423449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550">
                <a:defRPr/>
              </a:pPr>
              <a:endParaRPr lang="en-US" sz="1836">
                <a:solidFill>
                  <a:sysClr val="window" lastClr="FFFFFF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62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3" grpId="0"/>
      <p:bldP spid="5" grpId="0"/>
      <p:bldP spid="6" grpId="0"/>
      <p:bldP spid="7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EECE7DD-4BB0-4D2E-B637-9401DC4C7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0706774"/>
              </p:ext>
            </p:extLst>
          </p:nvPr>
        </p:nvGraphicFramePr>
        <p:xfrm>
          <a:off x="855768" y="1861968"/>
          <a:ext cx="10724938" cy="4437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8CD2DF3-48CF-447F-891B-3CB716627BC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68" y="2456805"/>
            <a:ext cx="1183622" cy="1183622"/>
          </a:xfrm>
          <a:prstGeom prst="rect">
            <a:avLst/>
          </a:prstGeom>
        </p:spPr>
      </p:pic>
      <p:pic>
        <p:nvPicPr>
          <p:cNvPr id="12" name="Picture 11" descr="A picture containing silhouette&#10;&#10;Description generated with high confidence">
            <a:extLst>
              <a:ext uri="{FF2B5EF4-FFF2-40B4-BE49-F238E27FC236}">
                <a16:creationId xmlns:a16="http://schemas.microsoft.com/office/drawing/2014/main" id="{A267C8E7-7DAB-46DE-942E-3F82694E391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930" y="1918394"/>
            <a:ext cx="1958053" cy="1958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DevOps CI/CD pipeline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94C8A2-9B83-45C9-AC02-909C01F26971}"/>
              </a:ext>
            </a:extLst>
          </p:cNvPr>
          <p:cNvSpPr/>
          <p:nvPr/>
        </p:nvSpPr>
        <p:spPr>
          <a:xfrm>
            <a:off x="1211215" y="2802979"/>
            <a:ext cx="462672" cy="34810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C#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2779294D-2C8E-4F81-A7F9-36C2D9CD0C28}"/>
              </a:ext>
            </a:extLst>
          </p:cNvPr>
          <p:cNvSpPr/>
          <p:nvPr/>
        </p:nvSpPr>
        <p:spPr>
          <a:xfrm rot="5400000">
            <a:off x="5040532" y="2033575"/>
            <a:ext cx="1040457" cy="188691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873" dirty="0"/>
              <a:t>Build tasks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AFC05F2D-434D-4936-B725-640C4025DF0A}"/>
              </a:ext>
            </a:extLst>
          </p:cNvPr>
          <p:cNvSpPr/>
          <p:nvPr/>
        </p:nvSpPr>
        <p:spPr>
          <a:xfrm rot="5400000">
            <a:off x="7424543" y="2033574"/>
            <a:ext cx="1040457" cy="188691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873" dirty="0"/>
              <a:t>Release tasks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EBBDC2-21C6-4E7C-B128-996B4B9D01E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084" y="2579121"/>
            <a:ext cx="795824" cy="795824"/>
          </a:xfrm>
          <a:prstGeom prst="rect">
            <a:avLst/>
          </a:prstGeom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AB05CA3F-0447-4578-9249-7EB1F46EBB6F}"/>
              </a:ext>
            </a:extLst>
          </p:cNvPr>
          <p:cNvSpPr/>
          <p:nvPr/>
        </p:nvSpPr>
        <p:spPr>
          <a:xfrm rot="5400000">
            <a:off x="2656521" y="2033576"/>
            <a:ext cx="1040457" cy="188691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873" dirty="0"/>
              <a:t>Code repo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07282C-9B5C-4080-AAAC-5D81E8E074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993" y="4773332"/>
            <a:ext cx="7392432" cy="99073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511DCF-777A-4F03-9CAC-8BB03B6E56E2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3176749" y="3497264"/>
            <a:ext cx="0" cy="131603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53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7064E-6 3.94008E-6 L 0.62943 -0.003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65" y="-1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fallacy of right-click </a:t>
            </a:r>
            <a:r>
              <a:rPr lang="en-US" b="1" dirty="0"/>
              <a:t>&gt;</a:t>
            </a:r>
            <a:r>
              <a:rPr lang="en-US" dirty="0"/>
              <a:t> Publish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D45ADE-3199-401A-A793-28F246C9D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088" y="1132205"/>
            <a:ext cx="11563350" cy="2872581"/>
          </a:xfrm>
        </p:spPr>
        <p:txBody>
          <a:bodyPr/>
          <a:lstStyle/>
          <a:p>
            <a:r>
              <a:rPr lang="en-US" dirty="0"/>
              <a:t>Doesn’t scale beyond 1 person</a:t>
            </a:r>
          </a:p>
          <a:p>
            <a:r>
              <a:rPr lang="en-US" dirty="0"/>
              <a:t>VS IDE lock-in</a:t>
            </a:r>
          </a:p>
          <a:p>
            <a:r>
              <a:rPr lang="en-US" dirty="0"/>
              <a:t>Local dependencies may differ from prod</a:t>
            </a:r>
          </a:p>
          <a:p>
            <a:r>
              <a:rPr lang="en-US" dirty="0"/>
              <a:t>Steps are forgotten</a:t>
            </a:r>
          </a:p>
          <a:p>
            <a:r>
              <a:rPr lang="en-US" dirty="0"/>
              <a:t>The school bus factor</a:t>
            </a:r>
          </a:p>
        </p:txBody>
      </p:sp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A9BACBD-F1A7-49FD-9BF2-8CC0146F8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103" y="1861968"/>
            <a:ext cx="3468603" cy="30119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4290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167758-A408-481B-A88D-85B8E25EA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Introducing Azure DevOps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4A143-27D4-49CE-ACD0-037EABF28846}"/>
              </a:ext>
            </a:extLst>
          </p:cNvPr>
          <p:cNvSpPr txBox="1"/>
          <p:nvPr/>
        </p:nvSpPr>
        <p:spPr>
          <a:xfrm>
            <a:off x="434975" y="2868497"/>
            <a:ext cx="3090431" cy="1280351"/>
          </a:xfrm>
          <a:prstGeom prst="rect">
            <a:avLst/>
          </a:prstGeom>
          <a:noFill/>
        </p:spPr>
        <p:txBody>
          <a:bodyPr wrap="square" lIns="0" tIns="146304" rIns="0" bIns="146304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Deliver value to your users faster using proven agile tools to plan, track, and discuss work across your teams.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cs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5A09E4-D0A3-4556-9C0F-105DF4577D44}"/>
              </a:ext>
            </a:extLst>
          </p:cNvPr>
          <p:cNvSpPr txBox="1"/>
          <p:nvPr/>
        </p:nvSpPr>
        <p:spPr>
          <a:xfrm>
            <a:off x="4363361" y="2868497"/>
            <a:ext cx="3471849" cy="1526572"/>
          </a:xfrm>
          <a:prstGeom prst="rect">
            <a:avLst/>
          </a:prstGeom>
          <a:noFill/>
        </p:spPr>
        <p:txBody>
          <a:bodyPr wrap="square" lIns="0" tIns="146304" rIns="0" bIns="146304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Build, test, and deploy with CI/CD that works with any language, platform, and cloud. Connect to GitHub or any other Git provider and deploy continuously.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cs typeface="Segoe U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BC2ECF-9D16-4093-A397-AC9C75D0D69F}"/>
              </a:ext>
            </a:extLst>
          </p:cNvPr>
          <p:cNvSpPr txBox="1"/>
          <p:nvPr/>
        </p:nvSpPr>
        <p:spPr>
          <a:xfrm>
            <a:off x="8503633" y="2868497"/>
            <a:ext cx="3097490" cy="1526572"/>
          </a:xfrm>
          <a:prstGeom prst="rect">
            <a:avLst/>
          </a:prstGeom>
          <a:noFill/>
        </p:spPr>
        <p:txBody>
          <a:bodyPr wrap="square" lIns="0" tIns="146304" rIns="0" bIns="146304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Get unlimited, cloud-hosted private Git repos and collaborate to build better code with pull requests and advanced file management.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cs typeface="Segoe U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FCEA51-5644-4108-8529-B8070762AC30}"/>
              </a:ext>
            </a:extLst>
          </p:cNvPr>
          <p:cNvSpPr txBox="1"/>
          <p:nvPr/>
        </p:nvSpPr>
        <p:spPr>
          <a:xfrm>
            <a:off x="434975" y="5569260"/>
            <a:ext cx="2989403" cy="1034129"/>
          </a:xfrm>
          <a:prstGeom prst="rect">
            <a:avLst/>
          </a:prstGeom>
          <a:noFill/>
        </p:spPr>
        <p:txBody>
          <a:bodyPr wrap="square" lIns="0" tIns="146304" rIns="0" bIns="146304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 and ship with confidence using manual and exploratory testing tools.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cs typeface="Segoe U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33F065-998E-4214-AEF0-1D4D56125E51}"/>
              </a:ext>
            </a:extLst>
          </p:cNvPr>
          <p:cNvSpPr txBox="1"/>
          <p:nvPr/>
        </p:nvSpPr>
        <p:spPr>
          <a:xfrm>
            <a:off x="4363361" y="5569260"/>
            <a:ext cx="3435166" cy="1034129"/>
          </a:xfrm>
          <a:prstGeom prst="rect">
            <a:avLst/>
          </a:prstGeom>
          <a:noFill/>
        </p:spPr>
        <p:txBody>
          <a:bodyPr wrap="square" lIns="0" tIns="146304" rIns="0" bIns="146304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Create, host, and share packages with your team, and add </a:t>
            </a:r>
            <a:r>
              <a:rPr lang="en-GB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artifacts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your CI/CD pipelines with a single click.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cs typeface="Segoe UI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AC2AB146-06C0-4E0D-8899-5ADB9DA17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361" y="1801851"/>
            <a:ext cx="722780" cy="720000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4F632D14-7C31-47CA-BC92-820474ACB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361" y="4523236"/>
            <a:ext cx="736540" cy="720000"/>
          </a:xfrm>
          <a:prstGeom prst="rect">
            <a:avLst/>
          </a:prstGeom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228FD8FB-8B6C-4A6D-BCA2-229F0890F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75" y="1801851"/>
            <a:ext cx="736920" cy="720000"/>
          </a:xfrm>
          <a:prstGeom prst="rect">
            <a:avLst/>
          </a:prstGeom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6406FE2F-92A4-4316-B249-0BFC11B2E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633" y="1801851"/>
            <a:ext cx="729080" cy="720000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0B3C4841-DF3A-4896-9BC5-D1CFA3614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975" y="4523236"/>
            <a:ext cx="711680" cy="72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014A36B-D94A-41AA-ABC4-706C13E17949}"/>
              </a:ext>
            </a:extLst>
          </p:cNvPr>
          <p:cNvSpPr txBox="1"/>
          <p:nvPr/>
        </p:nvSpPr>
        <p:spPr>
          <a:xfrm>
            <a:off x="434975" y="2500142"/>
            <a:ext cx="1375024" cy="5724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00B294"/>
                </a:solidFill>
                <a:latin typeface="+mj-lt"/>
              </a:rPr>
              <a:t>Azure Boards</a:t>
            </a:r>
            <a:endParaRPr lang="en-US" sz="1800" dirty="0">
              <a:solidFill>
                <a:srgbClr val="00B294"/>
              </a:solidFill>
              <a:latin typeface="+mj-lt"/>
              <a:cs typeface="Segoe U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723BC6-71C2-4778-A910-FC4F6D0C92B6}"/>
              </a:ext>
            </a:extLst>
          </p:cNvPr>
          <p:cNvSpPr txBox="1"/>
          <p:nvPr/>
        </p:nvSpPr>
        <p:spPr>
          <a:xfrm>
            <a:off x="8503633" y="2500142"/>
            <a:ext cx="1680163" cy="5724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D83B01"/>
                </a:solidFill>
                <a:latin typeface="+mj-lt"/>
              </a:rPr>
              <a:t>Azure </a:t>
            </a:r>
            <a:r>
              <a:rPr lang="en-US" sz="1800" dirty="0">
                <a:solidFill>
                  <a:srgbClr val="D83B01"/>
                </a:solidFill>
                <a:latin typeface="+mj-lt"/>
                <a:cs typeface="Segoe UI"/>
              </a:rPr>
              <a:t>Repos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5923DE-E387-4F99-A087-AD2AB3104B2B}"/>
              </a:ext>
            </a:extLst>
          </p:cNvPr>
          <p:cNvSpPr txBox="1"/>
          <p:nvPr/>
        </p:nvSpPr>
        <p:spPr>
          <a:xfrm>
            <a:off x="4363361" y="2500142"/>
            <a:ext cx="1948251" cy="5724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2560E0"/>
                </a:solidFill>
                <a:latin typeface="+mj-lt"/>
              </a:rPr>
              <a:t>Azure Pipelines</a:t>
            </a:r>
            <a:endParaRPr lang="en-US" sz="1800" dirty="0">
              <a:solidFill>
                <a:srgbClr val="2560E0"/>
              </a:solidFill>
              <a:latin typeface="+mj-lt"/>
              <a:cs typeface="Segoe U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58EA85-8972-478E-99E1-97FBD1FE21B6}"/>
              </a:ext>
            </a:extLst>
          </p:cNvPr>
          <p:cNvSpPr txBox="1"/>
          <p:nvPr/>
        </p:nvSpPr>
        <p:spPr>
          <a:xfrm>
            <a:off x="434975" y="5190892"/>
            <a:ext cx="1841403" cy="5724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854CC7"/>
                </a:solidFill>
                <a:latin typeface="+mj-lt"/>
              </a:rPr>
              <a:t>Azure Test</a:t>
            </a:r>
            <a:r>
              <a:rPr lang="en-US" sz="1800" dirty="0">
                <a:solidFill>
                  <a:srgbClr val="854CC7"/>
                </a:solidFill>
                <a:latin typeface="+mj-lt"/>
                <a:cs typeface="Segoe UI"/>
              </a:rPr>
              <a:t> Plans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6F3FDE-2095-49A1-AA0D-572CE3108B96}"/>
              </a:ext>
            </a:extLst>
          </p:cNvPr>
          <p:cNvSpPr txBox="1"/>
          <p:nvPr/>
        </p:nvSpPr>
        <p:spPr>
          <a:xfrm>
            <a:off x="4363361" y="5190892"/>
            <a:ext cx="2055243" cy="5724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CB2E6D"/>
                </a:solidFill>
                <a:latin typeface="+mj-lt"/>
              </a:rPr>
              <a:t>Azure Artifacts</a:t>
            </a:r>
            <a:endParaRPr lang="en-US" sz="1800" dirty="0">
              <a:solidFill>
                <a:srgbClr val="CB2E6D"/>
              </a:solidFill>
              <a:latin typeface="+mj-lt"/>
              <a:cs typeface="Segoe UI"/>
            </a:endParaRP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6EE07CBF-F42D-4F50-8FAD-B351239B994B}"/>
              </a:ext>
            </a:extLst>
          </p:cNvPr>
          <p:cNvSpPr txBox="1">
            <a:spLocks/>
          </p:cNvSpPr>
          <p:nvPr/>
        </p:nvSpPr>
        <p:spPr>
          <a:xfrm>
            <a:off x="8521557" y="6155651"/>
            <a:ext cx="325167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azure.com/devops</a:t>
            </a:r>
            <a:endParaRPr lang="en-US" sz="1800" i="0" u="none" strike="noStrike" kern="1200" cap="none" spc="0" baseline="0" noProof="0" dirty="0">
              <a:solidFill>
                <a:schemeClr val="tx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FCBDEDB-9EFD-4704-A993-809D37ECB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21557" y="5325124"/>
            <a:ext cx="711156" cy="711152"/>
          </a:xfrm>
          <a:prstGeom prst="ellipse">
            <a:avLst/>
          </a:prstGeom>
          <a:noFill/>
          <a:ln w="28575" cap="flat" cmpd="sng" algn="ctr">
            <a:solidFill>
              <a:srgbClr val="007AC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 w="19050"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3600" b="0" i="0" u="none" strike="noStrike" kern="0" cap="none" spc="0" normalizeH="0" baseline="0" noProof="0" dirty="0">
              <a:ln w="19050"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19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257146D6-E9DD-4871-B1D9-F94A289EBF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303B4F4-BD54-418F-ABEC-9DA56768E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5128" y="1731691"/>
            <a:ext cx="555298" cy="555298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D34CA-2892-4FF4-9588-C6A3582963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5128" y="972294"/>
            <a:ext cx="5222025" cy="8216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1800">
                <a:solidFill>
                  <a:schemeClr val="tx1">
                    <a:lumMod val="65000"/>
                    <a:lumOff val="35000"/>
                  </a:schemeClr>
                </a:solidFill>
              </a:rPr>
              <a:t>Cloud-hosted pipelines for Linux, Windows and macOS, with unlimited minutes for open source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5" y="227014"/>
            <a:ext cx="11563350" cy="754061"/>
          </a:xfrm>
        </p:spPr>
        <p:txBody>
          <a:bodyPr/>
          <a:lstStyle/>
          <a:p>
            <a:r>
              <a:rPr lang="en-US">
                <a:solidFill>
                  <a:srgbClr val="2C65E1"/>
                </a:solidFill>
              </a:rPr>
              <a:t>Azure Pipelines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DB50A0-8DD6-48CA-80CD-8F5597814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5128" y="2867778"/>
            <a:ext cx="555298" cy="555298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0A02D-FA22-4D75-8262-E67026C3F459}"/>
              </a:ext>
            </a:extLst>
          </p:cNvPr>
          <p:cNvSpPr txBox="1"/>
          <p:nvPr/>
        </p:nvSpPr>
        <p:spPr>
          <a:xfrm>
            <a:off x="1065722" y="1575510"/>
            <a:ext cx="4505964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Any language, any platform, any cloud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7D699B-D6CA-484D-9DCC-8760B5AE64AE}"/>
              </a:ext>
            </a:extLst>
          </p:cNvPr>
          <p:cNvSpPr txBox="1"/>
          <p:nvPr/>
        </p:nvSpPr>
        <p:spPr>
          <a:xfrm>
            <a:off x="1065721" y="1825259"/>
            <a:ext cx="4187371" cy="103412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rgbClr val="595959"/>
                </a:solidFill>
              </a:rPr>
              <a:t>Build, test, and deploy Node.js, Python,  Java, PHP, Ruby, C/C++, .NET, Android, and iOS apps. Run in parallel on Linux, macOS, and Windows.  Deploy to Azure, AWS, GCP or on-premises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06CDB6-E465-4A41-B520-9DC0AC0600BC}"/>
              </a:ext>
            </a:extLst>
          </p:cNvPr>
          <p:cNvSpPr txBox="1"/>
          <p:nvPr/>
        </p:nvSpPr>
        <p:spPr>
          <a:xfrm>
            <a:off x="1065722" y="2719000"/>
            <a:ext cx="3656707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Extensible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F696DB-EE80-40C9-9008-6142F73C1492}"/>
              </a:ext>
            </a:extLst>
          </p:cNvPr>
          <p:cNvSpPr txBox="1"/>
          <p:nvPr/>
        </p:nvSpPr>
        <p:spPr>
          <a:xfrm>
            <a:off x="1065722" y="2958772"/>
            <a:ext cx="3975020" cy="103412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200">
                <a:solidFill>
                  <a:srgbClr val="595959"/>
                </a:solidFill>
              </a:rPr>
              <a:t>Explore and implement a wide range of community-built build, test, and deployment tasks, along with hundreds of extensions from Slack to </a:t>
            </a:r>
            <a:r>
              <a:rPr lang="en-GB" sz="1200" err="1">
                <a:solidFill>
                  <a:srgbClr val="595959"/>
                </a:solidFill>
              </a:rPr>
              <a:t>SonarCloud</a:t>
            </a:r>
            <a:r>
              <a:rPr lang="en-GB" sz="1200">
                <a:solidFill>
                  <a:srgbClr val="595959"/>
                </a:solidFill>
              </a:rPr>
              <a:t>.</a:t>
            </a:r>
            <a:r>
              <a:rPr lang="en-US" sz="1200">
                <a:solidFill>
                  <a:srgbClr val="595959"/>
                </a:solidFill>
              </a:rPr>
              <a:t> </a:t>
            </a:r>
            <a:r>
              <a:rPr lang="en-GB" sz="1200">
                <a:solidFill>
                  <a:srgbClr val="595959"/>
                </a:solidFill>
              </a:rPr>
              <a:t>Support for YAML, reporting and more</a:t>
            </a:r>
            <a:endParaRPr lang="en-US" sz="1200">
              <a:solidFill>
                <a:srgbClr val="595959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9FA9159-C35A-4C32-B438-04A9E511D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1257" y="4990460"/>
            <a:ext cx="555298" cy="555298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008E34-B942-4226-8B9D-786CCFA9C753}"/>
              </a:ext>
            </a:extLst>
          </p:cNvPr>
          <p:cNvSpPr txBox="1"/>
          <p:nvPr/>
        </p:nvSpPr>
        <p:spPr>
          <a:xfrm>
            <a:off x="1065722" y="4840905"/>
            <a:ext cx="3656707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Best-in-class for open source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BE15AD-9292-49C4-A9A5-33B96DE0766E}"/>
              </a:ext>
            </a:extLst>
          </p:cNvPr>
          <p:cNvSpPr txBox="1"/>
          <p:nvPr/>
        </p:nvSpPr>
        <p:spPr>
          <a:xfrm>
            <a:off x="1065721" y="5101943"/>
            <a:ext cx="4295133" cy="121879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200">
                <a:solidFill>
                  <a:srgbClr val="595959"/>
                </a:solidFill>
              </a:rPr>
              <a:t>Ensure fast continuous integration/continuous delivery (CI/CD) pipelines for every open source project. Get unlimited build minutes for all open source projects with up to 10 free parallel jobs across Linux, macOS and Windows</a:t>
            </a:r>
            <a:endParaRPr lang="en-US" sz="1200">
              <a:solidFill>
                <a:srgbClr val="595959"/>
              </a:solidFill>
            </a:endParaRP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2CDE9BA-C365-4833-B2DD-01DF20A79BB3}"/>
              </a:ext>
            </a:extLst>
          </p:cNvPr>
          <p:cNvSpPr txBox="1">
            <a:spLocks/>
          </p:cNvSpPr>
          <p:nvPr/>
        </p:nvSpPr>
        <p:spPr>
          <a:xfrm>
            <a:off x="989927" y="6322798"/>
            <a:ext cx="388401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azure.com/pipelines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8FC792-55D1-47DF-A396-371288845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8037" y="6260499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969C80-65DA-4231-83DC-5638E0C21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5129" y="3995122"/>
            <a:ext cx="555298" cy="555298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46C7CC-67CB-4D25-A20A-694A6E1F21D8}"/>
              </a:ext>
            </a:extLst>
          </p:cNvPr>
          <p:cNvSpPr txBox="1"/>
          <p:nvPr/>
        </p:nvSpPr>
        <p:spPr>
          <a:xfrm>
            <a:off x="1065722" y="3870704"/>
            <a:ext cx="3656707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Containers and Kubernetes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FD4636-4259-4145-9391-F318DE7B8336}"/>
              </a:ext>
            </a:extLst>
          </p:cNvPr>
          <p:cNvSpPr txBox="1"/>
          <p:nvPr/>
        </p:nvSpPr>
        <p:spPr>
          <a:xfrm>
            <a:off x="1065722" y="4099843"/>
            <a:ext cx="4295132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200">
                <a:solidFill>
                  <a:srgbClr val="595959"/>
                </a:solidFill>
              </a:rPr>
              <a:t>Easily build and push images to container registries like Docker Hub and Azure Container Registry. Deploy containers to individual hosts or Kubernetes.</a:t>
            </a:r>
            <a:endParaRPr lang="en-US" sz="1200">
              <a:solidFill>
                <a:srgbClr val="595959"/>
              </a:solidFill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0E8F52D-C4CC-4645-A09C-A5C2D2D47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328" y="1836754"/>
            <a:ext cx="342900" cy="325755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BDC9036-025D-43F9-AA73-A88758865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636" y="2973977"/>
            <a:ext cx="285750" cy="3429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ABF23BC7-1AA2-4459-BE12-18A85FDC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1328" y="4094626"/>
            <a:ext cx="342900" cy="3429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78B9476-067F-4594-A90A-F35EEEB4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7931" y="5089255"/>
            <a:ext cx="361950" cy="361950"/>
          </a:xfrm>
          <a:prstGeom prst="rect">
            <a:avLst/>
          </a:prstGeom>
        </p:spPr>
      </p:pic>
      <p:pic>
        <p:nvPicPr>
          <p:cNvPr id="27" name="Online Image Placeholder 15" descr="Screenshot of Azure Pipelines showing a running build.">
            <a:extLst>
              <a:ext uri="{FF2B5EF4-FFF2-40B4-BE49-F238E27FC236}">
                <a16:creationId xmlns:a16="http://schemas.microsoft.com/office/drawing/2014/main" id="{4A8BD06D-8513-42C8-93C5-8F3FCB8FDAC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27"/>
          <a:stretch/>
        </p:blipFill>
        <p:spPr>
          <a:xfrm>
            <a:off x="6275352" y="1546189"/>
            <a:ext cx="6161124" cy="443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2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47A081-23AC-450F-8EA4-A306A642A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3" y="1957948"/>
            <a:ext cx="5667375" cy="773112"/>
          </a:xfrm>
        </p:spPr>
        <p:txBody>
          <a:bodyPr/>
          <a:lstStyle/>
          <a:p>
            <a:r>
              <a:rPr lang="en-GB" sz="4400"/>
              <a:t>Azure Pipelines</a:t>
            </a:r>
            <a:endParaRPr lang="en-US" sz="4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E5AFD-3DB8-473E-A547-170B1FB1BE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3" y="3429521"/>
            <a:ext cx="5667374" cy="231075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b="1" dirty="0"/>
              <a:t>Public Projects:</a:t>
            </a:r>
          </a:p>
          <a:p>
            <a:pPr>
              <a:lnSpc>
                <a:spcPct val="100000"/>
              </a:lnSpc>
            </a:pPr>
            <a:r>
              <a:rPr lang="en-GB" dirty="0"/>
              <a:t>Free,</a:t>
            </a:r>
            <a:r>
              <a:rPr lang="en-GB" dirty="0">
                <a:latin typeface="+mj-lt"/>
              </a:rPr>
              <a:t> unlimited</a:t>
            </a:r>
            <a:r>
              <a:rPr lang="en-GB" dirty="0"/>
              <a:t> build mins.</a:t>
            </a:r>
          </a:p>
          <a:p>
            <a:pPr>
              <a:lnSpc>
                <a:spcPct val="100000"/>
              </a:lnSpc>
            </a:pPr>
            <a:r>
              <a:rPr lang="en-GB" dirty="0"/>
              <a:t>10 free parallel jobs across Windows, Linux, and macOS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66DBF9-50A5-4BB5-9137-A27ED49C0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34126" y="-1"/>
            <a:ext cx="6102349" cy="6994525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E6261-91C7-4B45-9E95-89C2B434E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73" y="712977"/>
            <a:ext cx="1244971" cy="1244971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979C666-F13D-49C0-99FB-C4952A5703A8}"/>
              </a:ext>
            </a:extLst>
          </p:cNvPr>
          <p:cNvSpPr txBox="1">
            <a:spLocks/>
          </p:cNvSpPr>
          <p:nvPr/>
        </p:nvSpPr>
        <p:spPr>
          <a:xfrm>
            <a:off x="989927" y="6322798"/>
            <a:ext cx="388401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azure.com/pipelines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0136C7D-5B5D-43E7-93EE-560962F8A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8037" y="6260499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29D8F0C-572E-4EFB-94B3-FA85F1FB0409}"/>
              </a:ext>
            </a:extLst>
          </p:cNvPr>
          <p:cNvSpPr txBox="1">
            <a:spLocks/>
          </p:cNvSpPr>
          <p:nvPr/>
        </p:nvSpPr>
        <p:spPr>
          <a:xfrm>
            <a:off x="6551613" y="2646680"/>
            <a:ext cx="5667374" cy="356361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0" i="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1" dirty="0">
                <a:solidFill>
                  <a:schemeClr val="bg1"/>
                </a:solidFill>
              </a:rPr>
              <a:t>Private Projects: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chemeClr val="bg1"/>
                </a:solidFill>
              </a:rPr>
              <a:t>1,800 free build mins. / mo.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chemeClr val="bg1"/>
                </a:solidFill>
              </a:rPr>
              <a:t>1 free parallel job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chemeClr val="bg1"/>
                </a:solidFill>
              </a:rPr>
              <a:t>1 free parallel job for VS Enterprise Subscribers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67798DB-1890-4578-BB53-20C78E513CF8}"/>
              </a:ext>
            </a:extLst>
          </p:cNvPr>
          <p:cNvSpPr txBox="1">
            <a:spLocks/>
          </p:cNvSpPr>
          <p:nvPr/>
        </p:nvSpPr>
        <p:spPr>
          <a:xfrm>
            <a:off x="6945276" y="343282"/>
            <a:ext cx="5491199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150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Microsoft       Open Source</a:t>
            </a:r>
          </a:p>
        </p:txBody>
      </p:sp>
      <p:pic>
        <p:nvPicPr>
          <p:cNvPr id="15" name="Graphic 14" descr="Heart">
            <a:extLst>
              <a:ext uri="{FF2B5EF4-FFF2-40B4-BE49-F238E27FC236}">
                <a16:creationId xmlns:a16="http://schemas.microsoft.com/office/drawing/2014/main" id="{168943D1-6C52-4903-9AF9-03CAD69DC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7534" y="338434"/>
            <a:ext cx="782808" cy="78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1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E7A8EE9-9640-4565-80A6-EA6A1DFD5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31490" y="5188452"/>
            <a:ext cx="9296153" cy="139297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lg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2FB662-117F-4EE8-A726-BB37A2A2AA38}"/>
              </a:ext>
            </a:extLst>
          </p:cNvPr>
          <p:cNvSpPr txBox="1"/>
          <p:nvPr/>
        </p:nvSpPr>
        <p:spPr>
          <a:xfrm>
            <a:off x="9933677" y="1686388"/>
            <a:ext cx="2061705" cy="2376895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82880" tIns="146304" rIns="182880" bIns="146304" rtlCol="0" anchor="ctr" anchorCtr="0">
            <a:noAutofit/>
          </a:bodyPr>
          <a:lstStyle/>
          <a:p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Mix and match to create </a:t>
            </a:r>
            <a:b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cs typeface="Segoe UI"/>
              </a:rPr>
            </a:b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workflows with tools from Microsoft, open source or your favorite 3rd party tools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cs typeface="Segoe UI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41C370E-DC5A-4A8D-A213-69F9E55C2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800660" y="1504212"/>
            <a:ext cx="2493485" cy="2483356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0641BB-6B8E-41DD-92C5-A31A414FC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767204" y="1445517"/>
            <a:ext cx="2537516" cy="2532268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8DB2E-362F-464E-9B2F-91203DEB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DevOps: Choose the tools and clouds you love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D7F547C-9573-4ABB-8FE5-84037292C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31383" y="1523718"/>
            <a:ext cx="668620" cy="668692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F38D86A-22BC-4720-A95F-C200CBF68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482" y="2193459"/>
            <a:ext cx="957989" cy="12897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E9CBBF2-ABAF-4C2B-9AB4-065EC09FD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62322" y="1360019"/>
            <a:ext cx="668620" cy="668692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22D998-21FC-46C6-BB44-4AB7E2907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688586" y="3013743"/>
            <a:ext cx="668620" cy="668692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0F8443-44C7-4216-8497-0727A9820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985617" y="3578650"/>
            <a:ext cx="668620" cy="668692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3A77EC-3BE7-4B89-B209-72111ED34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915735" y="2555359"/>
            <a:ext cx="668620" cy="668692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6FE6C042-DC9B-4BCE-BAED-90507044E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591" y="1721208"/>
            <a:ext cx="287046" cy="303344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EFB5F6E-4AC3-4AD5-88E7-2E7DEFE6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547" y="1532739"/>
            <a:ext cx="311624" cy="327912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D32D4574-EE49-4DBD-889E-9CA47BDA2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5295" y="2706029"/>
            <a:ext cx="347611" cy="34751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42F9BF45-51F6-4F59-AB16-DE5408AE9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1474" y="3703852"/>
            <a:ext cx="406291" cy="406175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C566CF37-EAE9-4118-B3C7-0D767203C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7418" y="3153734"/>
            <a:ext cx="359924" cy="368012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66A54DC1-0A25-448D-8D6B-4F030D77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807336" y="1513971"/>
            <a:ext cx="668620" cy="668692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5" name="Picture 3">
            <a:extLst>
              <a:ext uri="{FF2B5EF4-FFF2-40B4-BE49-F238E27FC236}">
                <a16:creationId xmlns:a16="http://schemas.microsoft.com/office/drawing/2014/main" id="{ADEA7EEA-0601-4819-BE04-BFE34D31B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5207" y="2203268"/>
            <a:ext cx="942781" cy="1289725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30A90828-ED00-4599-96C7-664F974B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347614" y="1340494"/>
            <a:ext cx="668620" cy="668692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722060E-CA21-4518-9001-7BD7D4D36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645014" y="3033330"/>
            <a:ext cx="668620" cy="668692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44EB8CD-19EF-40A1-8E3C-6F92A34C6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61236" y="3588459"/>
            <a:ext cx="668620" cy="668692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FB8C420-55E4-47D7-A90A-A552432B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920437" y="2565168"/>
            <a:ext cx="668620" cy="668692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0EE58BC-4E06-46A8-95D8-72EEF74FD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195614" y="5676912"/>
            <a:ext cx="562116" cy="562219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3E0D105-9060-42B9-89AF-C72A6623F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419331" y="5676945"/>
            <a:ext cx="562116" cy="562219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EB03C3D-FA3C-4675-8FF2-A7CC6749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268002" y="5676978"/>
            <a:ext cx="562116" cy="562219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8E3026B-4B70-4F57-B63A-9A5B0EA7F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323053" y="5677011"/>
            <a:ext cx="562116" cy="562219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4FD5A47-961C-4AEE-A6F2-94745ACA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62783" y="5677042"/>
            <a:ext cx="562116" cy="562219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B5116F3A-50AD-4C15-99F0-E768EC7C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4771" y="2713374"/>
            <a:ext cx="287046" cy="311533"/>
          </a:xfrm>
          <a:prstGeom prst="rect">
            <a:avLst/>
          </a:prstGeom>
        </p:spPr>
      </p:pic>
      <p:pic>
        <p:nvPicPr>
          <p:cNvPr id="69" name="Picture 10">
            <a:extLst>
              <a:ext uri="{FF2B5EF4-FFF2-40B4-BE49-F238E27FC236}">
                <a16:creationId xmlns:a16="http://schemas.microsoft.com/office/drawing/2014/main" id="{C61E124F-08B2-4198-9AF8-1301EE7BB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2032" y="1667319"/>
            <a:ext cx="295239" cy="295154"/>
          </a:xfrm>
          <a:prstGeom prst="rect">
            <a:avLst/>
          </a:prstGeom>
        </p:spPr>
      </p:pic>
      <p:pic>
        <p:nvPicPr>
          <p:cNvPr id="71" name="Picture 12">
            <a:extLst>
              <a:ext uri="{FF2B5EF4-FFF2-40B4-BE49-F238E27FC236}">
                <a16:creationId xmlns:a16="http://schemas.microsoft.com/office/drawing/2014/main" id="{16B1101F-9EA5-4CCE-9D4F-D2A2F2D1B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41555" y="1505174"/>
            <a:ext cx="295239" cy="303343"/>
          </a:xfrm>
          <a:prstGeom prst="rect">
            <a:avLst/>
          </a:prstGeom>
        </p:spPr>
      </p:pic>
      <p:pic>
        <p:nvPicPr>
          <p:cNvPr id="74" name="Picture 74">
            <a:extLst>
              <a:ext uri="{FF2B5EF4-FFF2-40B4-BE49-F238E27FC236}">
                <a16:creationId xmlns:a16="http://schemas.microsoft.com/office/drawing/2014/main" id="{9D71AFAA-60A8-4555-977F-FC7C74653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79550" y="3229691"/>
            <a:ext cx="392695" cy="296484"/>
          </a:xfrm>
          <a:prstGeom prst="rect">
            <a:avLst/>
          </a:prstGeom>
        </p:spPr>
      </p:pic>
      <p:pic>
        <p:nvPicPr>
          <p:cNvPr id="76" name="Picture 76">
            <a:extLst>
              <a:ext uri="{FF2B5EF4-FFF2-40B4-BE49-F238E27FC236}">
                <a16:creationId xmlns:a16="http://schemas.microsoft.com/office/drawing/2014/main" id="{F33A2986-0958-4BFE-B3A1-B09B17C87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36441" y="3700717"/>
            <a:ext cx="320724" cy="4563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2F1C3C-D762-442C-8233-8C7570134BBA}"/>
              </a:ext>
            </a:extLst>
          </p:cNvPr>
          <p:cNvSpPr txBox="1"/>
          <p:nvPr/>
        </p:nvSpPr>
        <p:spPr>
          <a:xfrm>
            <a:off x="802182" y="1706852"/>
            <a:ext cx="1658619" cy="2376895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82880" tIns="146304" rIns="182880" bIns="146304" rtlCol="0" anchor="ctr" anchorCtr="0">
            <a:no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DevOps lets </a:t>
            </a:r>
            <a:b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/>
              </a:rPr>
            </a:b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 </a:t>
            </a:r>
            <a:b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/>
              </a:rPr>
            </a:b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the tools that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/>
              </a:rPr>
              <a:t>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 right for them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6B5C38D-E0B0-48E1-91FE-33E12D2E7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274206" y="5677011"/>
            <a:ext cx="562116" cy="562219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88761D-FE27-4E13-AED2-5E12F94E8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489902" y="5676978"/>
            <a:ext cx="562116" cy="562219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034CAED-EF8A-422A-A612-B7ADBEE2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515767" y="5677011"/>
            <a:ext cx="562116" cy="562219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603CBB-090A-4EFF-AAA0-797EC0FF023E}"/>
              </a:ext>
            </a:extLst>
          </p:cNvPr>
          <p:cNvSpPr txBox="1"/>
          <p:nvPr/>
        </p:nvSpPr>
        <p:spPr>
          <a:xfrm>
            <a:off x="2460801" y="4950080"/>
            <a:ext cx="7472876" cy="476744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82880" tIns="146304" rIns="182880" bIns="146304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Target any cloud, on-prem, or both and deploy to the servers you need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cs typeface="Segoe UI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DEFB5DA7-C087-45EF-898F-DA05042F5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93112" y="5761153"/>
            <a:ext cx="445040" cy="378824"/>
          </a:xfrm>
          <a:prstGeom prst="rect">
            <a:avLst/>
          </a:prstGeom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E7612AD7-D214-4247-B28A-7A622386C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03875" y="5787248"/>
            <a:ext cx="566712" cy="280949"/>
          </a:xfrm>
          <a:prstGeom prst="rect">
            <a:avLst/>
          </a:prstGeom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F3DE42DE-AAE9-4458-BD46-A0C6C9DD9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81912" y="5748160"/>
            <a:ext cx="752624" cy="368949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94A51B68-C1A1-4FE6-ACC2-57F59138F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64836" y="5585533"/>
            <a:ext cx="777085" cy="757343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6CD3AC8B-6B2D-4217-AEB0-65E4FF73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28493" y="5635853"/>
            <a:ext cx="835795" cy="603195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A59019A6-5EF4-41C1-8A34-683F5AC81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48839" y="5815319"/>
            <a:ext cx="302523" cy="282889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689B43BE-2A83-4A8B-9ACF-AFD268671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95337" y="5766426"/>
            <a:ext cx="361232" cy="356259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CA3A323C-4101-436E-9E5C-0BD67F8E0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33230" y="5748339"/>
            <a:ext cx="320041" cy="40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8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zure PPT Template - 2018">
  <a:themeElements>
    <a:clrScheme name="Azure DevOps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4DB0FF"/>
      </a:accent2>
      <a:accent3>
        <a:srgbClr val="B1D6F2"/>
      </a:accent3>
      <a:accent4>
        <a:srgbClr val="035AA0"/>
      </a:accent4>
      <a:accent5>
        <a:srgbClr val="94D0FF"/>
      </a:accent5>
      <a:accent6>
        <a:srgbClr val="797979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DevOps.potx" id="{4900416B-8F5F-42C1-904C-5C917F43C81D}" vid="{B1AF2F06-2DB0-4AA7-B491-49BC8E483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conOverlay xmlns="http://schemas.microsoft.com/sharepoint/v4" xsi:nil="true"/>
    <Preview xmlns="15c98cf3-0896-4040-874f-f436925621df">
      <Url xsi:nil="true"/>
      <Description xsi:nil="true"/>
    </Preview>
    <_ip_UnifiedCompliancePolicyProperties xmlns="http://schemas.microsoft.com/sharepoint/v3" xsi:nil="true"/>
    <SharedWithUsers xmlns="af610f50-4aee-43ff-9d65-64420adb70d2">
      <UserInfo>
        <DisplayName>Shriram Natarajan</DisplayName>
        <AccountId>645</AccountId>
        <AccountType/>
      </UserInfo>
      <UserInfo>
        <DisplayName>Siddique Juman</DisplayName>
        <AccountId>79219</AccountId>
        <AccountType/>
      </UserInfo>
      <UserInfo>
        <DisplayName>Tiberiu Radu</DisplayName>
        <AccountId>42551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F187B9059DF945B25AB5B2F3BA0895" ma:contentTypeVersion="17" ma:contentTypeDescription="Create a new document." ma:contentTypeScope="" ma:versionID="454b11af52e6a4a001d7a94430b0600d">
  <xsd:schema xmlns:xsd="http://www.w3.org/2001/XMLSchema" xmlns:xs="http://www.w3.org/2001/XMLSchema" xmlns:p="http://schemas.microsoft.com/office/2006/metadata/properties" xmlns:ns1="http://schemas.microsoft.com/sharepoint/v3" xmlns:ns2="af610f50-4aee-43ff-9d65-64420adb70d2" xmlns:ns3="http://schemas.microsoft.com/sharepoint/v4" xmlns:ns4="15c98cf3-0896-4040-874f-f436925621df" targetNamespace="http://schemas.microsoft.com/office/2006/metadata/properties" ma:root="true" ma:fieldsID="94f54606d29a996f622cc5db0382967e" ns1:_="" ns2:_="" ns3:_="" ns4:_="">
    <xsd:import namespace="http://schemas.microsoft.com/sharepoint/v3"/>
    <xsd:import namespace="af610f50-4aee-43ff-9d65-64420adb70d2"/>
    <xsd:import namespace="http://schemas.microsoft.com/sharepoint/v4"/>
    <xsd:import namespace="15c98cf3-0896-4040-874f-f436925621d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IconOverlay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Preview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10f50-4aee-43ff-9d65-64420adb70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98cf3-0896-4040-874f-f436925621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20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Preview" ma:index="22" nillable="true" ma:displayName="Preview" ma:format="Image" ma:internalName="Pre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CFF515-FEE6-4B9C-8B96-C300A00633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A15399-885A-441B-A114-CB6E80EBF6A5}">
  <ds:schemaRefs>
    <ds:schemaRef ds:uri="http://schemas.microsoft.com/sharepoint/v3"/>
    <ds:schemaRef ds:uri="http://schemas.microsoft.com/sharepoint/v4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15c98cf3-0896-4040-874f-f436925621df"/>
    <ds:schemaRef ds:uri="http://purl.org/dc/elements/1.1/"/>
    <ds:schemaRef ds:uri="http://schemas.openxmlformats.org/package/2006/metadata/core-properties"/>
    <ds:schemaRef ds:uri="af610f50-4aee-43ff-9d65-64420adb70d2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66A0CB4-B94D-48B7-AE6B-3133538C8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f610f50-4aee-43ff-9d65-64420adb70d2"/>
    <ds:schemaRef ds:uri="http://schemas.microsoft.com/sharepoint/v4"/>
    <ds:schemaRef ds:uri="15c98cf3-0896-4040-874f-f436925621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Azure_DevOps</Template>
  <TotalTime>3408</TotalTime>
  <Words>1065</Words>
  <Application>Microsoft Office PowerPoint</Application>
  <PresentationFormat>Custom</PresentationFormat>
  <Paragraphs>214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Segoe UI</vt:lpstr>
      <vt:lpstr>Segoe UI Semibold</vt:lpstr>
      <vt:lpstr>Wingdings</vt:lpstr>
      <vt:lpstr>Azure PPT Template - 2018</vt:lpstr>
      <vt:lpstr>DevOps in the Cloud for the .NET Developer</vt:lpstr>
      <vt:lpstr>Agenda</vt:lpstr>
      <vt:lpstr>What is DevOps?</vt:lpstr>
      <vt:lpstr>A basic DevOps CI/CD pipeline</vt:lpstr>
      <vt:lpstr>The fallacy of right-click &gt; Publish</vt:lpstr>
      <vt:lpstr>Introducing Azure DevOps</vt:lpstr>
      <vt:lpstr>Azure Pipelines</vt:lpstr>
      <vt:lpstr>Azure Pipelines</vt:lpstr>
      <vt:lpstr>Azure DevOps: Choose the tools and clouds you love</vt:lpstr>
      <vt:lpstr>Integrated with GitHub</vt:lpstr>
      <vt:lpstr>GitHub integration</vt:lpstr>
      <vt:lpstr>Build pipeline</vt:lpstr>
      <vt:lpstr>Build pipeline construction</vt:lpstr>
      <vt:lpstr>Hosted build agents</vt:lpstr>
      <vt:lpstr>Self-hosted build agents</vt:lpstr>
      <vt:lpstr>Unit testing &amp; code coverage: Windows only</vt:lpstr>
      <vt:lpstr>Unit testing &amp; code coverage: Cross-platform</vt:lpstr>
      <vt:lpstr>Release pipeline</vt:lpstr>
      <vt:lpstr>Release pipeline</vt:lpstr>
      <vt:lpstr>Blue-green deployments</vt:lpstr>
      <vt:lpstr>Azure Pipelines</vt:lpstr>
      <vt:lpstr>Resources    @Scott_Addie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Addie</dc:creator>
  <cp:keywords/>
  <cp:lastModifiedBy>Scott Addie</cp:lastModifiedBy>
  <cp:revision>135</cp:revision>
  <dcterms:created xsi:type="dcterms:W3CDTF">2018-09-20T01:39:41Z</dcterms:created>
  <dcterms:modified xsi:type="dcterms:W3CDTF">2018-10-07T03:08:54Z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0x010100F5F187B9059DF945B25AB5B2F3BA0895</vt:lpwstr>
  </property>
  <property fmtid="{D5CDD505-2E9C-101B-9397-08002B2CF9AE}" pid="3" name="DocVizMetadataToken">
    <vt:lpwstr>600x450x1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v-juchri@microsoft.com</vt:lpwstr>
  </property>
  <property fmtid="{D5CDD505-2E9C-101B-9397-08002B2CF9AE}" pid="7" name="MSIP_Label_f42aa342-8706-4288-bd11-ebb85995028c_SetDate">
    <vt:lpwstr>2018-02-23T23:28:10.4033600Z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